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77FD7-C6D1-4193-A4F3-9292F607FF43}"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tr-TR"/>
        </a:p>
      </dgm:t>
    </dgm:pt>
    <dgm:pt modelId="{9B8670DE-F705-4AE1-B1D6-A677E5AA29A2}">
      <dgm:prSet phldrT="[Metin]" custT="1"/>
      <dgm:spPr/>
      <dgm:t>
        <a:bodyPr/>
        <a:lstStyle/>
        <a:p>
          <a:r>
            <a:rPr lang="tr-TR" sz="2800" b="1" dirty="0">
              <a:solidFill>
                <a:srgbClr val="7030A0"/>
              </a:solidFill>
            </a:rPr>
            <a:t>zarar vermeme duygusu ile</a:t>
          </a:r>
        </a:p>
      </dgm:t>
    </dgm:pt>
    <dgm:pt modelId="{7281F7C5-7959-43DE-9B05-D3E34A9D8F91}" type="parTrans" cxnId="{3FEDBBB2-B48E-4DC7-AB2B-1D7B7DF2EA2B}">
      <dgm:prSet/>
      <dgm:spPr/>
      <dgm:t>
        <a:bodyPr/>
        <a:lstStyle/>
        <a:p>
          <a:endParaRPr lang="tr-TR"/>
        </a:p>
      </dgm:t>
    </dgm:pt>
    <dgm:pt modelId="{7871BF67-17B3-43C7-864E-F633130706BB}" type="sibTrans" cxnId="{3FEDBBB2-B48E-4DC7-AB2B-1D7B7DF2EA2B}">
      <dgm:prSet/>
      <dgm:spPr/>
      <dgm:t>
        <a:bodyPr/>
        <a:lstStyle/>
        <a:p>
          <a:endParaRPr lang="tr-TR"/>
        </a:p>
      </dgm:t>
    </dgm:pt>
    <dgm:pt modelId="{81C159E5-B633-492B-AF96-7AA59BF130C7}">
      <dgm:prSet phldrT="[Metin]" custT="1"/>
      <dgm:spPr/>
      <dgm:t>
        <a:bodyPr/>
        <a:lstStyle/>
        <a:p>
          <a:r>
            <a:rPr lang="tr-TR" sz="2800" b="1" dirty="0">
              <a:solidFill>
                <a:srgbClr val="FF0000"/>
              </a:solidFill>
            </a:rPr>
            <a:t>kişi kendi egosunu kontrol eder </a:t>
          </a:r>
        </a:p>
      </dgm:t>
    </dgm:pt>
    <dgm:pt modelId="{84BA5DDA-C9C6-4473-8634-4D6C88C4F862}" type="parTrans" cxnId="{96BEFEB8-4BDA-43C6-91E7-806A8037D4F3}">
      <dgm:prSet/>
      <dgm:spPr/>
      <dgm:t>
        <a:bodyPr/>
        <a:lstStyle/>
        <a:p>
          <a:endParaRPr lang="tr-TR"/>
        </a:p>
      </dgm:t>
    </dgm:pt>
    <dgm:pt modelId="{67079791-AD17-4624-8E27-01533DD7F035}" type="sibTrans" cxnId="{96BEFEB8-4BDA-43C6-91E7-806A8037D4F3}">
      <dgm:prSet/>
      <dgm:spPr/>
      <dgm:t>
        <a:bodyPr/>
        <a:lstStyle/>
        <a:p>
          <a:endParaRPr lang="tr-TR"/>
        </a:p>
      </dgm:t>
    </dgm:pt>
    <dgm:pt modelId="{B63843A7-10F2-4FE8-AA56-5543CA967C78}">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b="1" dirty="0">
              <a:solidFill>
                <a:srgbClr val="00B050"/>
              </a:solidFill>
            </a:rPr>
            <a:t>toplumla olan kişilik çatışması ve sürtüşme biter.</a:t>
          </a:r>
        </a:p>
        <a:p>
          <a:pPr defTabSz="2889250">
            <a:lnSpc>
              <a:spcPct val="90000"/>
            </a:lnSpc>
            <a:spcBef>
              <a:spcPct val="0"/>
            </a:spcBef>
            <a:spcAft>
              <a:spcPct val="35000"/>
            </a:spcAft>
          </a:pPr>
          <a:endParaRPr lang="tr-TR" sz="2800" dirty="0"/>
        </a:p>
      </dgm:t>
    </dgm:pt>
    <dgm:pt modelId="{AA3E3BAA-9A87-4813-9108-E572831D6A26}" type="parTrans" cxnId="{24F35263-2211-42BE-9361-F2C38D007829}">
      <dgm:prSet/>
      <dgm:spPr/>
      <dgm:t>
        <a:bodyPr/>
        <a:lstStyle/>
        <a:p>
          <a:endParaRPr lang="tr-TR"/>
        </a:p>
      </dgm:t>
    </dgm:pt>
    <dgm:pt modelId="{F3F8E8B1-6F7C-4BC5-8A21-2AFEF32CFA07}" type="sibTrans" cxnId="{24F35263-2211-42BE-9361-F2C38D007829}">
      <dgm:prSet/>
      <dgm:spPr/>
      <dgm:t>
        <a:bodyPr/>
        <a:lstStyle/>
        <a:p>
          <a:endParaRPr lang="tr-TR"/>
        </a:p>
      </dgm:t>
    </dgm:pt>
    <dgm:pt modelId="{D081B30F-AB9D-41C2-A3A0-A055A4B0CD49}">
      <dgm:prSet phldrT="[Metin]" custT="1"/>
      <dgm:spPr/>
      <dgm:t>
        <a:bodyPr/>
        <a:lstStyle/>
        <a:p>
          <a:r>
            <a:rPr lang="nn-NO" sz="2800" b="1" dirty="0">
              <a:solidFill>
                <a:srgbClr val="0070C0"/>
              </a:solidFill>
            </a:rPr>
            <a:t>Diyafram nefesi ile ortaya çıkan</a:t>
          </a:r>
          <a:endParaRPr lang="tr-TR" sz="2800" b="1" dirty="0">
            <a:solidFill>
              <a:srgbClr val="0070C0"/>
            </a:solidFill>
          </a:endParaRPr>
        </a:p>
      </dgm:t>
    </dgm:pt>
    <dgm:pt modelId="{837B92F4-9BBB-421E-806E-DBF018E904A7}" type="parTrans" cxnId="{4ED2ED99-09AA-4042-8313-CFA03E04BA42}">
      <dgm:prSet/>
      <dgm:spPr/>
      <dgm:t>
        <a:bodyPr/>
        <a:lstStyle/>
        <a:p>
          <a:endParaRPr lang="tr-TR"/>
        </a:p>
      </dgm:t>
    </dgm:pt>
    <dgm:pt modelId="{6F912FE8-9FB1-46DF-B305-4FF5B941B25F}" type="sibTrans" cxnId="{4ED2ED99-09AA-4042-8313-CFA03E04BA42}">
      <dgm:prSet/>
      <dgm:spPr/>
      <dgm:t>
        <a:bodyPr/>
        <a:lstStyle/>
        <a:p>
          <a:endParaRPr lang="tr-TR"/>
        </a:p>
      </dgm:t>
    </dgm:pt>
    <dgm:pt modelId="{D44580F5-C811-4433-BF3E-6F460C537734}" type="pres">
      <dgm:prSet presAssocID="{0D277FD7-C6D1-4193-A4F3-9292F607FF43}" presName="diagram" presStyleCnt="0">
        <dgm:presLayoutVars>
          <dgm:dir/>
          <dgm:resizeHandles val="exact"/>
        </dgm:presLayoutVars>
      </dgm:prSet>
      <dgm:spPr/>
      <dgm:t>
        <a:bodyPr/>
        <a:lstStyle/>
        <a:p>
          <a:endParaRPr lang="tr-TR"/>
        </a:p>
      </dgm:t>
    </dgm:pt>
    <dgm:pt modelId="{AC2D986C-E6D3-411F-AE5F-E6B6C012957A}" type="pres">
      <dgm:prSet presAssocID="{D081B30F-AB9D-41C2-A3A0-A055A4B0CD49}" presName="node" presStyleLbl="node1" presStyleIdx="0" presStyleCnt="4" custLinFactNeighborX="-783" custLinFactNeighborY="2610">
        <dgm:presLayoutVars>
          <dgm:bulletEnabled val="1"/>
        </dgm:presLayoutVars>
      </dgm:prSet>
      <dgm:spPr/>
      <dgm:t>
        <a:bodyPr/>
        <a:lstStyle/>
        <a:p>
          <a:endParaRPr lang="tr-TR"/>
        </a:p>
      </dgm:t>
    </dgm:pt>
    <dgm:pt modelId="{10E1AEA2-E7BF-4F5D-962A-4523DAC7F9A9}" type="pres">
      <dgm:prSet presAssocID="{6F912FE8-9FB1-46DF-B305-4FF5B941B25F}" presName="sibTrans" presStyleLbl="sibTrans2D1" presStyleIdx="0" presStyleCnt="3"/>
      <dgm:spPr/>
      <dgm:t>
        <a:bodyPr/>
        <a:lstStyle/>
        <a:p>
          <a:endParaRPr lang="tr-TR"/>
        </a:p>
      </dgm:t>
    </dgm:pt>
    <dgm:pt modelId="{F07AC024-39AF-42C6-AA50-7CC2A3D3C226}" type="pres">
      <dgm:prSet presAssocID="{6F912FE8-9FB1-46DF-B305-4FF5B941B25F}" presName="connectorText" presStyleLbl="sibTrans2D1" presStyleIdx="0" presStyleCnt="3"/>
      <dgm:spPr/>
      <dgm:t>
        <a:bodyPr/>
        <a:lstStyle/>
        <a:p>
          <a:endParaRPr lang="tr-TR"/>
        </a:p>
      </dgm:t>
    </dgm:pt>
    <dgm:pt modelId="{1BD1726F-9058-44B7-852C-389C7EC666EE}" type="pres">
      <dgm:prSet presAssocID="{9B8670DE-F705-4AE1-B1D6-A677E5AA29A2}" presName="node" presStyleLbl="node1" presStyleIdx="1" presStyleCnt="4">
        <dgm:presLayoutVars>
          <dgm:bulletEnabled val="1"/>
        </dgm:presLayoutVars>
      </dgm:prSet>
      <dgm:spPr/>
      <dgm:t>
        <a:bodyPr/>
        <a:lstStyle/>
        <a:p>
          <a:endParaRPr lang="tr-TR"/>
        </a:p>
      </dgm:t>
    </dgm:pt>
    <dgm:pt modelId="{53D6B73A-0E0E-40FC-AC45-A4F8D35CE856}" type="pres">
      <dgm:prSet presAssocID="{7871BF67-17B3-43C7-864E-F633130706BB}" presName="sibTrans" presStyleLbl="sibTrans2D1" presStyleIdx="1" presStyleCnt="3"/>
      <dgm:spPr/>
      <dgm:t>
        <a:bodyPr/>
        <a:lstStyle/>
        <a:p>
          <a:endParaRPr lang="tr-TR"/>
        </a:p>
      </dgm:t>
    </dgm:pt>
    <dgm:pt modelId="{F572FED5-9A16-4E6F-95A7-6CC6923A146E}" type="pres">
      <dgm:prSet presAssocID="{7871BF67-17B3-43C7-864E-F633130706BB}" presName="connectorText" presStyleLbl="sibTrans2D1" presStyleIdx="1" presStyleCnt="3"/>
      <dgm:spPr/>
      <dgm:t>
        <a:bodyPr/>
        <a:lstStyle/>
        <a:p>
          <a:endParaRPr lang="tr-TR"/>
        </a:p>
      </dgm:t>
    </dgm:pt>
    <dgm:pt modelId="{8676200F-C2B5-41E3-9310-281DD8EC60C1}" type="pres">
      <dgm:prSet presAssocID="{81C159E5-B633-492B-AF96-7AA59BF130C7}" presName="node" presStyleLbl="node1" presStyleIdx="2" presStyleCnt="4">
        <dgm:presLayoutVars>
          <dgm:bulletEnabled val="1"/>
        </dgm:presLayoutVars>
      </dgm:prSet>
      <dgm:spPr/>
      <dgm:t>
        <a:bodyPr/>
        <a:lstStyle/>
        <a:p>
          <a:endParaRPr lang="tr-TR"/>
        </a:p>
      </dgm:t>
    </dgm:pt>
    <dgm:pt modelId="{5E7F0DBD-82D1-49D6-9D5A-E8C78D9F48A9}" type="pres">
      <dgm:prSet presAssocID="{67079791-AD17-4624-8E27-01533DD7F035}" presName="sibTrans" presStyleLbl="sibTrans2D1" presStyleIdx="2" presStyleCnt="3"/>
      <dgm:spPr/>
      <dgm:t>
        <a:bodyPr/>
        <a:lstStyle/>
        <a:p>
          <a:endParaRPr lang="tr-TR"/>
        </a:p>
      </dgm:t>
    </dgm:pt>
    <dgm:pt modelId="{723DD26E-C760-4EF3-B439-A2063B9323D2}" type="pres">
      <dgm:prSet presAssocID="{67079791-AD17-4624-8E27-01533DD7F035}" presName="connectorText" presStyleLbl="sibTrans2D1" presStyleIdx="2" presStyleCnt="3"/>
      <dgm:spPr/>
      <dgm:t>
        <a:bodyPr/>
        <a:lstStyle/>
        <a:p>
          <a:endParaRPr lang="tr-TR"/>
        </a:p>
      </dgm:t>
    </dgm:pt>
    <dgm:pt modelId="{DC547A2A-6CAB-4182-BCAF-EF96EFA05D05}" type="pres">
      <dgm:prSet presAssocID="{B63843A7-10F2-4FE8-AA56-5543CA967C78}" presName="node" presStyleLbl="node1" presStyleIdx="3" presStyleCnt="4">
        <dgm:presLayoutVars>
          <dgm:bulletEnabled val="1"/>
        </dgm:presLayoutVars>
      </dgm:prSet>
      <dgm:spPr/>
      <dgm:t>
        <a:bodyPr/>
        <a:lstStyle/>
        <a:p>
          <a:endParaRPr lang="tr-TR"/>
        </a:p>
      </dgm:t>
    </dgm:pt>
  </dgm:ptLst>
  <dgm:cxnLst>
    <dgm:cxn modelId="{EECDFEAD-6A91-4FEB-9B0E-200731E2AAA4}" type="presOf" srcId="{B63843A7-10F2-4FE8-AA56-5543CA967C78}" destId="{DC547A2A-6CAB-4182-BCAF-EF96EFA05D05}" srcOrd="0" destOrd="0" presId="urn:microsoft.com/office/officeart/2005/8/layout/process5"/>
    <dgm:cxn modelId="{96BEFEB8-4BDA-43C6-91E7-806A8037D4F3}" srcId="{0D277FD7-C6D1-4193-A4F3-9292F607FF43}" destId="{81C159E5-B633-492B-AF96-7AA59BF130C7}" srcOrd="2" destOrd="0" parTransId="{84BA5DDA-C9C6-4473-8634-4D6C88C4F862}" sibTransId="{67079791-AD17-4624-8E27-01533DD7F035}"/>
    <dgm:cxn modelId="{24F35263-2211-42BE-9361-F2C38D007829}" srcId="{0D277FD7-C6D1-4193-A4F3-9292F607FF43}" destId="{B63843A7-10F2-4FE8-AA56-5543CA967C78}" srcOrd="3" destOrd="0" parTransId="{AA3E3BAA-9A87-4813-9108-E572831D6A26}" sibTransId="{F3F8E8B1-6F7C-4BC5-8A21-2AFEF32CFA07}"/>
    <dgm:cxn modelId="{EED3E06F-94C8-4BAD-B8B1-8FA10905C54B}" type="presOf" srcId="{67079791-AD17-4624-8E27-01533DD7F035}" destId="{723DD26E-C760-4EF3-B439-A2063B9323D2}" srcOrd="1" destOrd="0" presId="urn:microsoft.com/office/officeart/2005/8/layout/process5"/>
    <dgm:cxn modelId="{4ED2ED99-09AA-4042-8313-CFA03E04BA42}" srcId="{0D277FD7-C6D1-4193-A4F3-9292F607FF43}" destId="{D081B30F-AB9D-41C2-A3A0-A055A4B0CD49}" srcOrd="0" destOrd="0" parTransId="{837B92F4-9BBB-421E-806E-DBF018E904A7}" sibTransId="{6F912FE8-9FB1-46DF-B305-4FF5B941B25F}"/>
    <dgm:cxn modelId="{2CC97DFC-2C5C-47A7-8284-A9F655E714D2}" type="presOf" srcId="{6F912FE8-9FB1-46DF-B305-4FF5B941B25F}" destId="{10E1AEA2-E7BF-4F5D-962A-4523DAC7F9A9}" srcOrd="0" destOrd="0" presId="urn:microsoft.com/office/officeart/2005/8/layout/process5"/>
    <dgm:cxn modelId="{4F46B968-977E-4A0D-804A-B57086DECBBD}" type="presOf" srcId="{81C159E5-B633-492B-AF96-7AA59BF130C7}" destId="{8676200F-C2B5-41E3-9310-281DD8EC60C1}" srcOrd="0" destOrd="0" presId="urn:microsoft.com/office/officeart/2005/8/layout/process5"/>
    <dgm:cxn modelId="{79CF49E4-02E8-47B1-8D5B-9EE0084BFD26}" type="presOf" srcId="{D081B30F-AB9D-41C2-A3A0-A055A4B0CD49}" destId="{AC2D986C-E6D3-411F-AE5F-E6B6C012957A}" srcOrd="0" destOrd="0" presId="urn:microsoft.com/office/officeart/2005/8/layout/process5"/>
    <dgm:cxn modelId="{413F582C-1E9E-46B2-8973-2D602964CF15}" type="presOf" srcId="{67079791-AD17-4624-8E27-01533DD7F035}" destId="{5E7F0DBD-82D1-49D6-9D5A-E8C78D9F48A9}" srcOrd="0" destOrd="0" presId="urn:microsoft.com/office/officeart/2005/8/layout/process5"/>
    <dgm:cxn modelId="{55B5DE2D-07C7-419E-9662-0C53AEEAF167}" type="presOf" srcId="{7871BF67-17B3-43C7-864E-F633130706BB}" destId="{F572FED5-9A16-4E6F-95A7-6CC6923A146E}" srcOrd="1" destOrd="0" presId="urn:microsoft.com/office/officeart/2005/8/layout/process5"/>
    <dgm:cxn modelId="{3FEDBBB2-B48E-4DC7-AB2B-1D7B7DF2EA2B}" srcId="{0D277FD7-C6D1-4193-A4F3-9292F607FF43}" destId="{9B8670DE-F705-4AE1-B1D6-A677E5AA29A2}" srcOrd="1" destOrd="0" parTransId="{7281F7C5-7959-43DE-9B05-D3E34A9D8F91}" sibTransId="{7871BF67-17B3-43C7-864E-F633130706BB}"/>
    <dgm:cxn modelId="{A5F3C4AC-929B-4F63-8AE4-2C4A3707DA73}" type="presOf" srcId="{9B8670DE-F705-4AE1-B1D6-A677E5AA29A2}" destId="{1BD1726F-9058-44B7-852C-389C7EC666EE}" srcOrd="0" destOrd="0" presId="urn:microsoft.com/office/officeart/2005/8/layout/process5"/>
    <dgm:cxn modelId="{5B2A6FDA-FB2C-4060-8812-BDA48F1CAB1A}" type="presOf" srcId="{6F912FE8-9FB1-46DF-B305-4FF5B941B25F}" destId="{F07AC024-39AF-42C6-AA50-7CC2A3D3C226}" srcOrd="1" destOrd="0" presId="urn:microsoft.com/office/officeart/2005/8/layout/process5"/>
    <dgm:cxn modelId="{2B7CF3A0-8649-4405-AF6B-BFCAB192FD58}" type="presOf" srcId="{0D277FD7-C6D1-4193-A4F3-9292F607FF43}" destId="{D44580F5-C811-4433-BF3E-6F460C537734}" srcOrd="0" destOrd="0" presId="urn:microsoft.com/office/officeart/2005/8/layout/process5"/>
    <dgm:cxn modelId="{41D0541A-A91E-43B5-B1E0-1E564E93AB75}" type="presOf" srcId="{7871BF67-17B3-43C7-864E-F633130706BB}" destId="{53D6B73A-0E0E-40FC-AC45-A4F8D35CE856}" srcOrd="0" destOrd="0" presId="urn:microsoft.com/office/officeart/2005/8/layout/process5"/>
    <dgm:cxn modelId="{8E4A8112-81CF-48C3-A951-8B8A2F0B1B4A}" type="presParOf" srcId="{D44580F5-C811-4433-BF3E-6F460C537734}" destId="{AC2D986C-E6D3-411F-AE5F-E6B6C012957A}" srcOrd="0" destOrd="0" presId="urn:microsoft.com/office/officeart/2005/8/layout/process5"/>
    <dgm:cxn modelId="{0F78D839-580E-46C0-B85D-E62AB538241F}" type="presParOf" srcId="{D44580F5-C811-4433-BF3E-6F460C537734}" destId="{10E1AEA2-E7BF-4F5D-962A-4523DAC7F9A9}" srcOrd="1" destOrd="0" presId="urn:microsoft.com/office/officeart/2005/8/layout/process5"/>
    <dgm:cxn modelId="{E3C1F60D-9F73-4F0C-B229-44E6C0FD9A97}" type="presParOf" srcId="{10E1AEA2-E7BF-4F5D-962A-4523DAC7F9A9}" destId="{F07AC024-39AF-42C6-AA50-7CC2A3D3C226}" srcOrd="0" destOrd="0" presId="urn:microsoft.com/office/officeart/2005/8/layout/process5"/>
    <dgm:cxn modelId="{1D627E09-C834-4F0E-B81D-768C0DEA8B8A}" type="presParOf" srcId="{D44580F5-C811-4433-BF3E-6F460C537734}" destId="{1BD1726F-9058-44B7-852C-389C7EC666EE}" srcOrd="2" destOrd="0" presId="urn:microsoft.com/office/officeart/2005/8/layout/process5"/>
    <dgm:cxn modelId="{507658BF-41E0-4029-8480-D729DBE1F5B6}" type="presParOf" srcId="{D44580F5-C811-4433-BF3E-6F460C537734}" destId="{53D6B73A-0E0E-40FC-AC45-A4F8D35CE856}" srcOrd="3" destOrd="0" presId="urn:microsoft.com/office/officeart/2005/8/layout/process5"/>
    <dgm:cxn modelId="{41315CD0-262A-4F26-B1EB-B673037EE816}" type="presParOf" srcId="{53D6B73A-0E0E-40FC-AC45-A4F8D35CE856}" destId="{F572FED5-9A16-4E6F-95A7-6CC6923A146E}" srcOrd="0" destOrd="0" presId="urn:microsoft.com/office/officeart/2005/8/layout/process5"/>
    <dgm:cxn modelId="{F9A99AF1-B3F3-4B3B-BE7C-8A62CD2EDE67}" type="presParOf" srcId="{D44580F5-C811-4433-BF3E-6F460C537734}" destId="{8676200F-C2B5-41E3-9310-281DD8EC60C1}" srcOrd="4" destOrd="0" presId="urn:microsoft.com/office/officeart/2005/8/layout/process5"/>
    <dgm:cxn modelId="{F574B1EA-B4D9-4334-919D-9B65182714C6}" type="presParOf" srcId="{D44580F5-C811-4433-BF3E-6F460C537734}" destId="{5E7F0DBD-82D1-49D6-9D5A-E8C78D9F48A9}" srcOrd="5" destOrd="0" presId="urn:microsoft.com/office/officeart/2005/8/layout/process5"/>
    <dgm:cxn modelId="{93D8ED1F-1747-462B-AA79-59E7F59750C4}" type="presParOf" srcId="{5E7F0DBD-82D1-49D6-9D5A-E8C78D9F48A9}" destId="{723DD26E-C760-4EF3-B439-A2063B9323D2}" srcOrd="0" destOrd="0" presId="urn:microsoft.com/office/officeart/2005/8/layout/process5"/>
    <dgm:cxn modelId="{443F4D32-60E4-456A-A045-13562567FB32}" type="presParOf" srcId="{D44580F5-C811-4433-BF3E-6F460C537734}" destId="{DC547A2A-6CAB-4182-BCAF-EF96EFA05D0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D986C-E6D3-411F-AE5F-E6B6C012957A}">
      <dsp:nvSpPr>
        <dsp:cNvPr id="0" name=""/>
        <dsp:cNvSpPr/>
      </dsp:nvSpPr>
      <dsp:spPr>
        <a:xfrm>
          <a:off x="253107" y="51112"/>
          <a:ext cx="3155156" cy="189309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n-NO" sz="2800" b="1" kern="1200" dirty="0">
              <a:solidFill>
                <a:srgbClr val="0070C0"/>
              </a:solidFill>
            </a:rPr>
            <a:t>Diyafram nefesi ile ortaya çıkan</a:t>
          </a:r>
          <a:endParaRPr lang="tr-TR" sz="2800" b="1" kern="1200" dirty="0">
            <a:solidFill>
              <a:srgbClr val="0070C0"/>
            </a:solidFill>
          </a:endParaRPr>
        </a:p>
      </dsp:txBody>
      <dsp:txXfrm>
        <a:off x="308554" y="106559"/>
        <a:ext cx="3044262" cy="1782199"/>
      </dsp:txXfrm>
    </dsp:sp>
    <dsp:sp modelId="{10E1AEA2-E7BF-4F5D-962A-4523DAC7F9A9}">
      <dsp:nvSpPr>
        <dsp:cNvPr id="0" name=""/>
        <dsp:cNvSpPr/>
      </dsp:nvSpPr>
      <dsp:spPr>
        <a:xfrm rot="21561762">
          <a:off x="3691331" y="581929"/>
          <a:ext cx="682028" cy="78247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tr-TR" sz="3300" kern="1200"/>
        </a:p>
      </dsp:txBody>
      <dsp:txXfrm>
        <a:off x="3691337" y="739563"/>
        <a:ext cx="477420" cy="469486"/>
      </dsp:txXfrm>
    </dsp:sp>
    <dsp:sp modelId="{1BD1726F-9058-44B7-852C-389C7EC666EE}">
      <dsp:nvSpPr>
        <dsp:cNvPr id="0" name=""/>
        <dsp:cNvSpPr/>
      </dsp:nvSpPr>
      <dsp:spPr>
        <a:xfrm>
          <a:off x="4695031" y="1702"/>
          <a:ext cx="3155156" cy="189309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solidFill>
                <a:srgbClr val="7030A0"/>
              </a:solidFill>
            </a:rPr>
            <a:t>zarar vermeme duygusu ile</a:t>
          </a:r>
        </a:p>
      </dsp:txBody>
      <dsp:txXfrm>
        <a:off x="4750478" y="57149"/>
        <a:ext cx="3044262" cy="1782199"/>
      </dsp:txXfrm>
    </dsp:sp>
    <dsp:sp modelId="{53D6B73A-0E0E-40FC-AC45-A4F8D35CE856}">
      <dsp:nvSpPr>
        <dsp:cNvPr id="0" name=""/>
        <dsp:cNvSpPr/>
      </dsp:nvSpPr>
      <dsp:spPr>
        <a:xfrm rot="5400000">
          <a:off x="5938162" y="2115657"/>
          <a:ext cx="668893" cy="78247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tr-TR" sz="3300" kern="1200"/>
        </a:p>
      </dsp:txBody>
      <dsp:txXfrm rot="-5400000">
        <a:off x="6037866" y="2172449"/>
        <a:ext cx="469486" cy="468225"/>
      </dsp:txXfrm>
    </dsp:sp>
    <dsp:sp modelId="{8676200F-C2B5-41E3-9310-281DD8EC60C1}">
      <dsp:nvSpPr>
        <dsp:cNvPr id="0" name=""/>
        <dsp:cNvSpPr/>
      </dsp:nvSpPr>
      <dsp:spPr>
        <a:xfrm>
          <a:off x="4695031" y="3156858"/>
          <a:ext cx="3155156" cy="189309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r-TR" sz="2800" b="1" kern="1200" dirty="0">
              <a:solidFill>
                <a:srgbClr val="FF0000"/>
              </a:solidFill>
            </a:rPr>
            <a:t>kişi kendi egosunu kontrol eder </a:t>
          </a:r>
        </a:p>
      </dsp:txBody>
      <dsp:txXfrm>
        <a:off x="4750478" y="3212305"/>
        <a:ext cx="3044262" cy="1782199"/>
      </dsp:txXfrm>
    </dsp:sp>
    <dsp:sp modelId="{5E7F0DBD-82D1-49D6-9D5A-E8C78D9F48A9}">
      <dsp:nvSpPr>
        <dsp:cNvPr id="0" name=""/>
        <dsp:cNvSpPr/>
      </dsp:nvSpPr>
      <dsp:spPr>
        <a:xfrm rot="10800000">
          <a:off x="3748484" y="3712166"/>
          <a:ext cx="668893" cy="78247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tr-TR" sz="3300" kern="1200"/>
        </a:p>
      </dsp:txBody>
      <dsp:txXfrm rot="10800000">
        <a:off x="3949152" y="3868662"/>
        <a:ext cx="468225" cy="469486"/>
      </dsp:txXfrm>
    </dsp:sp>
    <dsp:sp modelId="{DC547A2A-6CAB-4182-BCAF-EF96EFA05D05}">
      <dsp:nvSpPr>
        <dsp:cNvPr id="0" name=""/>
        <dsp:cNvSpPr/>
      </dsp:nvSpPr>
      <dsp:spPr>
        <a:xfrm>
          <a:off x="277812" y="3156858"/>
          <a:ext cx="3155156" cy="189309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b="1" kern="1200" dirty="0">
              <a:solidFill>
                <a:srgbClr val="00B050"/>
              </a:solidFill>
            </a:rPr>
            <a:t>toplumla olan kişilik çatışması ve sürtüşme biter.</a:t>
          </a:r>
        </a:p>
        <a:p>
          <a:pPr lvl="0" algn="ctr" defTabSz="2889250">
            <a:lnSpc>
              <a:spcPct val="90000"/>
            </a:lnSpc>
            <a:spcBef>
              <a:spcPct val="0"/>
            </a:spcBef>
            <a:spcAft>
              <a:spcPct val="35000"/>
            </a:spcAft>
          </a:pPr>
          <a:endParaRPr lang="tr-TR" sz="2800" kern="1200" dirty="0"/>
        </a:p>
      </dsp:txBody>
      <dsp:txXfrm>
        <a:off x="333259" y="3212305"/>
        <a:ext cx="3044262" cy="17821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1E672-EFFF-40A5-8F63-E031877CFD12}" type="datetimeFigureOut">
              <a:rPr lang="tr-TR" smtClean="0"/>
              <a:t>06.01.2023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8EB0-6CB8-4855-ABFC-22242F7A51FF}" type="slidenum">
              <a:rPr lang="tr-TR" smtClean="0"/>
              <a:t>‹#›</a:t>
            </a:fld>
            <a:endParaRPr lang="tr-TR"/>
          </a:p>
        </p:txBody>
      </p:sp>
    </p:spTree>
    <p:extLst>
      <p:ext uri="{BB962C8B-B14F-4D97-AF65-F5344CB8AC3E}">
        <p14:creationId xmlns:p14="http://schemas.microsoft.com/office/powerpoint/2010/main" val="2616984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5" name="Google Shape;9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3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17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62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4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81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9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a:t>Öfkeyi dışa yansıtma, fiziksel ve sözlü şiddet, saldırganlık, küfür, dedikodu ve alay etme şeklinde olmaktadır. Bu şekilde öfke ifadesi öfkeye neden olan sorunu çözmekten ziyade yeni öfke problemlerine neden olmaktadır. Öfke kontrolünde, öfkenin sözlü ve fiili olarak dışa vurması değil sağlıklı bir yo izleyerek çözüm üretmesidir. </a:t>
            </a:r>
            <a:endParaRPr/>
          </a:p>
          <a:p>
            <a:pPr marL="0" lvl="0" indent="0" algn="l" rtl="0">
              <a:lnSpc>
                <a:spcPct val="100000"/>
              </a:lnSpc>
              <a:spcBef>
                <a:spcPts val="0"/>
              </a:spcBef>
              <a:spcAft>
                <a:spcPts val="0"/>
              </a:spcAft>
              <a:buSzPts val="1400"/>
              <a:buNone/>
            </a:pPr>
            <a:endParaRPr/>
          </a:p>
        </p:txBody>
      </p:sp>
      <p:sp>
        <p:nvSpPr>
          <p:cNvPr id="524" name="Google Shape;52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28155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Öfkeyi içe atmak, öfkeye neden olan sorunu çözmeden biriktirilmesine neden olur. Sürekli olarak bu şekilde bastırılan öfke bir süre sonra bireyin fiziksel ve ruhsal sağlığını tehdit edici sonuçlara neden olabilir. </a:t>
            </a:r>
          </a:p>
          <a:p>
            <a:pPr marL="0" lvl="0" indent="0" algn="l" rtl="0">
              <a:lnSpc>
                <a:spcPct val="100000"/>
              </a:lnSpc>
              <a:spcBef>
                <a:spcPts val="0"/>
              </a:spcBef>
              <a:spcAft>
                <a:spcPts val="0"/>
              </a:spcAft>
              <a:buSzPts val="1400"/>
              <a:buNone/>
            </a:pPr>
            <a:endParaRPr lang="tr-TR" dirty="0"/>
          </a:p>
          <a:p>
            <a:pPr marL="0" lvl="0" indent="0" algn="l" rtl="0">
              <a:lnSpc>
                <a:spcPct val="100000"/>
              </a:lnSpc>
              <a:spcBef>
                <a:spcPts val="0"/>
              </a:spcBef>
              <a:spcAft>
                <a:spcPts val="0"/>
              </a:spcAft>
              <a:buSzPts val="1400"/>
              <a:buNone/>
            </a:pPr>
            <a:r>
              <a:rPr lang="tr-TR" dirty="0"/>
              <a:t>Öfke kontrolü, aşırı ve gereksiz öfkenin ifadesinin azaltılması anlamına gelmektedir. </a:t>
            </a:r>
          </a:p>
          <a:p>
            <a:pPr marL="0" lvl="0" indent="0" algn="l" rtl="0">
              <a:lnSpc>
                <a:spcPct val="100000"/>
              </a:lnSpc>
              <a:spcBef>
                <a:spcPts val="0"/>
              </a:spcBef>
              <a:spcAft>
                <a:spcPts val="0"/>
              </a:spcAft>
              <a:buSzPts val="1400"/>
              <a:buNone/>
            </a:pPr>
            <a:r>
              <a:rPr lang="tr-TR" dirty="0"/>
              <a:t>Öfke kontrolünde temel amaç, bireyi saldırganlık ve şiddetten uzak bir şekilde, kendisine veya çevresindeki diğer canlı veya eşyalara zarar vermeden, öfke duygusunu sağlıklı bir şekilde ifade etmesini sağlamaktır.</a:t>
            </a:r>
          </a:p>
          <a:p>
            <a:pPr marL="0" lvl="0" indent="0" algn="l" rtl="0">
              <a:lnSpc>
                <a:spcPct val="100000"/>
              </a:lnSpc>
              <a:spcBef>
                <a:spcPts val="0"/>
              </a:spcBef>
              <a:spcAft>
                <a:spcPts val="0"/>
              </a:spcAft>
              <a:buSzPts val="1400"/>
              <a:buNone/>
            </a:pPr>
            <a:endParaRPr lang="tr-TR" dirty="0"/>
          </a:p>
          <a:p>
            <a:pPr marL="0" lvl="0" indent="0" algn="l" rtl="0">
              <a:lnSpc>
                <a:spcPct val="100000"/>
              </a:lnSpc>
              <a:spcBef>
                <a:spcPts val="0"/>
              </a:spcBef>
              <a:spcAft>
                <a:spcPts val="0"/>
              </a:spcAft>
              <a:buSzPts val="1400"/>
              <a:buNone/>
            </a:pPr>
            <a:r>
              <a:rPr lang="tr-TR" b="1" dirty="0"/>
              <a:t>Öfke kontrolünün amacı, </a:t>
            </a:r>
            <a:r>
              <a:rPr lang="tr-TR" dirty="0"/>
              <a:t>hem öfkenin yol açtığı duygusal zorlukları, hem de fizyolojik zorlukları azaltmaktır. </a:t>
            </a:r>
          </a:p>
          <a:p>
            <a:pPr marL="0" lvl="0" indent="0" algn="l" rtl="0">
              <a:lnSpc>
                <a:spcPct val="100000"/>
              </a:lnSpc>
              <a:spcBef>
                <a:spcPts val="0"/>
              </a:spcBef>
              <a:spcAft>
                <a:spcPts val="0"/>
              </a:spcAft>
              <a:buSzPts val="1400"/>
              <a:buNone/>
            </a:pPr>
            <a:r>
              <a:rPr lang="tr-TR" dirty="0"/>
              <a:t>Bazı durumlarda, bizi sinirlendiren kişi veya durumlardan uzak kalamayabilir, söz konusu kişi veya durumları değiştiremeyebiliriz. Bu durumda elimizde kalan tek seçenek, kendi tepkilerimizi kontrol edebilmek, yönetebilmektir.</a:t>
            </a:r>
          </a:p>
          <a:p>
            <a:pPr marL="0" lvl="0" indent="0" algn="l" rtl="0">
              <a:lnSpc>
                <a:spcPct val="100000"/>
              </a:lnSpc>
              <a:spcBef>
                <a:spcPts val="0"/>
              </a:spcBef>
              <a:spcAft>
                <a:spcPts val="0"/>
              </a:spcAft>
              <a:buSzPts val="1400"/>
              <a:buNone/>
            </a:pPr>
            <a:r>
              <a:rPr lang="tr-TR" dirty="0"/>
              <a:t>Öfke kontrolü, tek boyutlu değil çok boyutlu bir çabayı gerektirebilir. </a:t>
            </a:r>
          </a:p>
          <a:p>
            <a:pPr marL="0" lvl="0" indent="0" algn="l" rtl="0">
              <a:lnSpc>
                <a:spcPct val="100000"/>
              </a:lnSpc>
              <a:spcBef>
                <a:spcPts val="0"/>
              </a:spcBef>
              <a:spcAft>
                <a:spcPts val="0"/>
              </a:spcAft>
              <a:buSzPts val="1400"/>
              <a:buNone/>
            </a:pPr>
            <a:endParaRPr dirty="0"/>
          </a:p>
        </p:txBody>
      </p:sp>
      <p:sp>
        <p:nvSpPr>
          <p:cNvPr id="531" name="Google Shape;53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4543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785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Öfkeyle başa çıkmanın ilk şartı bireyin öfkeli olduğunu kabul etmesi ve bunu kendi kendisine itiraf etmesidir.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tr-TR" dirty="0"/>
              <a:t>Bilişsel davranışçı yaklaşımlarda en sık kullanılan şiddetten kaçınma tekniklerinin içinde ara verme tekniği yer almaktadır. Ara verme tekniği de aile içi şiddet failleri için önerilen önemli şiddet önleme yollarından birisidir (</a:t>
            </a:r>
            <a:r>
              <a:rPr lang="tr-TR" dirty="0" err="1"/>
              <a:t>Wistow</a:t>
            </a:r>
            <a:r>
              <a:rPr lang="tr-TR" dirty="0"/>
              <a:t>, </a:t>
            </a:r>
            <a:r>
              <a:rPr lang="tr-TR" dirty="0" err="1"/>
              <a:t>Kelly</a:t>
            </a:r>
            <a:r>
              <a:rPr lang="tr-TR" dirty="0"/>
              <a:t>, ve </a:t>
            </a:r>
            <a:r>
              <a:rPr lang="tr-TR" dirty="0" err="1"/>
              <a:t>Westmarland</a:t>
            </a:r>
            <a:r>
              <a:rPr lang="tr-TR" dirty="0"/>
              <a:t>, 2016). Ara verme yöntemi kişilerin kendilerini kızgın ya da öfkeli hissettikleri zamanlarda şiddet uygulama ihtimali olduğunu fark ettikleri anda bulundukları ortamı terk etmeleri gerektiğini öğretir. Böyle bir durumda kişi eşinin yanından ayrılıp başka bir odaya giderek ya da dışarı çıkarak kendini kontrol etmesi ve şiddete başvurmaması sağlanır. Bu tekniğin faydalı olup olmadığı ya da uygulamada ne gibi sıkıntıların olduğunu anlayabilmek için bazı araştırmalar yapılmıştır. Örneğin, ara verme tekniği aile içi şiddet faillerinin davranışlarını nasıl kontrol edebileceği konusunda yol göstererek şiddetin durdurulmasında yardımcı olur (</a:t>
            </a:r>
            <a:r>
              <a:rPr lang="tr-TR" dirty="0" err="1"/>
              <a:t>Gondolf</a:t>
            </a:r>
            <a:r>
              <a:rPr lang="tr-TR" dirty="0"/>
              <a:t>, 1987). Ara verme tekniği ya da diğer şiddetten kaçınma tekniklerinin uygulamaya konulabilmesi için kişilerin belli bir seviyede öz yeterlilik ve başarabilme duygularının oluşabilmesi önceliklidir (</a:t>
            </a:r>
            <a:r>
              <a:rPr lang="tr-TR" dirty="0" err="1"/>
              <a:t>Gondolf</a:t>
            </a:r>
            <a:r>
              <a:rPr lang="tr-TR" dirty="0"/>
              <a:t>, 1987).</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tr-TR" dirty="0"/>
              <a:t> </a:t>
            </a:r>
            <a:r>
              <a:rPr lang="tr-TR" dirty="0" err="1"/>
              <a:t>Wistow</a:t>
            </a:r>
            <a:r>
              <a:rPr lang="tr-TR" dirty="0"/>
              <a:t> vd., (2016) bazı katılımcıların ara verme tekniğinden olumlu olarak fayda sağladıklarını rapor etmiştir. Bu yöntemin etkili bir şekilde uygulamaya konulabilmesi için eşlerin bu yöntemi nasıl uygulayacağı konusunda yeterli bilgi sahibi olması gerekir. Ayrıca şiddet faillerinin uyguladıkları şiddet davranışlarının sorumluluğunu üstlendikleri zaman benzer bir durumu aile bireylerine yaşatmamak için bu yöntemi uygun bir şekilde kullanması beklenir. Ara verme stratejisi kişinin kendine ve aile bireylerine belli bir alan, mesafe ve zaman vermesini sağlar. Böylece şiddet uygulayıcı daha sakin olacakları bir zamanda eşleriyle daha sağlıklı ve olumlu ilişkiler kurabileceklerini hedefler. Ara verme tekniğinin şiddetsiz davranışlar geliştirme konusunda kesin ve büyük bir değişim sağladığı söylenemese de kişinin kendini belli oranda kontrol ederek ailede güvenliği sağlamasına yardımcı olur.</a:t>
            </a:r>
            <a:endParaRPr dirty="0"/>
          </a:p>
        </p:txBody>
      </p:sp>
      <p:sp>
        <p:nvSpPr>
          <p:cNvPr id="591" name="Google Shape;59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60794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91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2" name="Google Shape;9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504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tr-TR" sz="1200" dirty="0"/>
              <a:t>Öfkeyi devam ettiren, bir olay ya da birisinin söylediği veya yaptığı bir şey değil, bireyin kendi düşünce süreçleri, eylemleri ve olaylara bakış açısıdır. Bireyin öfkeyi kendisinin oluşturduğunu kabul etmesi, öfkesi ile daha yapıcı bir şekilde başa çıkma olasılığını beraberinde getirmektedir. </a:t>
            </a:r>
            <a:endParaRPr lang="tr-TR" dirty="0"/>
          </a:p>
          <a:p>
            <a:pPr marL="342900" lvl="0" indent="-342900" algn="l" rtl="0">
              <a:lnSpc>
                <a:spcPct val="100000"/>
              </a:lnSpc>
              <a:spcBef>
                <a:spcPts val="1000"/>
              </a:spcBef>
              <a:spcAft>
                <a:spcPts val="0"/>
              </a:spcAft>
              <a:buSzPts val="1920"/>
              <a:buChar char="►"/>
            </a:pPr>
            <a:r>
              <a:rPr lang="tr-TR" sz="1200" dirty="0"/>
              <a:t>Öfke ve stresin kaynağı olumsuz düşüncelerdir. Bu sebeple, öfkeyi kontrol etmek için öfkelendiren ya da strese neden olan olumsuz düşünceler kafaya takılmadan olaylara ve hayata dair bakış açısı değiştirilmeli ve olumlu düşünmeye alışarak öfkelendiren olayı çözebilmek için akılcı bir şekilde düşünmeye çalışılmalıdır. </a:t>
            </a:r>
          </a:p>
          <a:p>
            <a:pPr marL="342900" lvl="0" indent="-342900" algn="l" rtl="0">
              <a:lnSpc>
                <a:spcPct val="100000"/>
              </a:lnSpc>
              <a:spcBef>
                <a:spcPts val="1000"/>
              </a:spcBef>
              <a:spcAft>
                <a:spcPts val="0"/>
              </a:spcAft>
              <a:buSzPts val="1920"/>
              <a:buChar char="►"/>
            </a:pPr>
            <a:endParaRPr lang="tr-TR" sz="1200" dirty="0"/>
          </a:p>
          <a:p>
            <a:pPr marL="0" lvl="0" indent="0" algn="l" rtl="0">
              <a:lnSpc>
                <a:spcPct val="100000"/>
              </a:lnSpc>
              <a:spcBef>
                <a:spcPts val="0"/>
              </a:spcBef>
              <a:spcAft>
                <a:spcPts val="0"/>
              </a:spcAft>
              <a:buSzPts val="1400"/>
              <a:buNone/>
            </a:pPr>
            <a:endParaRPr lang="tr-TR" dirty="0"/>
          </a:p>
          <a:p>
            <a:pPr marL="0" lvl="0" indent="0" algn="l" rtl="0">
              <a:lnSpc>
                <a:spcPct val="100000"/>
              </a:lnSpc>
              <a:spcBef>
                <a:spcPts val="0"/>
              </a:spcBef>
              <a:spcAft>
                <a:spcPts val="0"/>
              </a:spcAft>
              <a:buSzPts val="1400"/>
              <a:buNone/>
            </a:pPr>
            <a:r>
              <a:rPr lang="tr-TR" dirty="0"/>
              <a:t>Örneğin çalıştığı işin stres ve öfke ye yol açtığını düşünen birey iş ortamındaki stres ve öfkeden kurtulamıyorsa, işsiz olan insanları düşünerek işindeki strese katlanma yaklaşımı edinebilir. Bilişsel terapistler, olumsuz düşünmenin gerçekten de öfkeli ve olumsuz hissetmemize neden olduğunu ileri süren teori üzerinde çalışmaktadırlar. Birey, kendisini kışkırtan olaylara daha olumlu ve</a:t>
            </a:r>
          </a:p>
          <a:p>
            <a:pPr marL="0" lvl="0" indent="0" algn="l" rtl="0">
              <a:lnSpc>
                <a:spcPct val="100000"/>
              </a:lnSpc>
              <a:spcBef>
                <a:spcPts val="0"/>
              </a:spcBef>
              <a:spcAft>
                <a:spcPts val="0"/>
              </a:spcAft>
              <a:buSzPts val="1400"/>
              <a:buNone/>
            </a:pPr>
            <a:r>
              <a:rPr lang="tr-TR" dirty="0"/>
              <a:t>gerçekçi bir bakış açısıyla yaklaşmayı başarabildiğinde, kendisini hayatı üzerinde daha fazla kontrol sahibi ve mutlu hissedebilir. Zihindeki bu durumdan kurtulmanın tek yolu,</a:t>
            </a:r>
          </a:p>
          <a:p>
            <a:pPr marL="0" lvl="0" indent="0" algn="l" rtl="0">
              <a:lnSpc>
                <a:spcPct val="100000"/>
              </a:lnSpc>
              <a:spcBef>
                <a:spcPts val="0"/>
              </a:spcBef>
              <a:spcAft>
                <a:spcPts val="0"/>
              </a:spcAft>
              <a:buSzPts val="1400"/>
              <a:buNone/>
            </a:pPr>
            <a:r>
              <a:rPr lang="tr-TR" dirty="0"/>
              <a:t>düşünceler ile duygular arasındaki bağlantının farkına varmak ve öfkenin ilişkilere ve sağlığa zarar verdiği hatırlamaktır</a:t>
            </a:r>
          </a:p>
          <a:p>
            <a:pPr marL="0" lvl="0" indent="0" algn="l" rtl="0">
              <a:lnSpc>
                <a:spcPct val="100000"/>
              </a:lnSpc>
              <a:spcBef>
                <a:spcPts val="1000"/>
              </a:spcBef>
              <a:spcAft>
                <a:spcPts val="0"/>
              </a:spcAft>
              <a:buSzPts val="1920"/>
              <a:buNone/>
            </a:pPr>
            <a:endParaRPr lang="tr-TR" dirty="0"/>
          </a:p>
          <a:p>
            <a:pPr marL="342900" lvl="0" indent="-220980" algn="l" rtl="0">
              <a:lnSpc>
                <a:spcPct val="100000"/>
              </a:lnSpc>
              <a:spcBef>
                <a:spcPts val="1000"/>
              </a:spcBef>
              <a:spcAft>
                <a:spcPts val="0"/>
              </a:spcAft>
              <a:buSzPts val="1920"/>
              <a:buNone/>
            </a:pPr>
            <a:endParaRPr lang="tr-TR" sz="1200" dirty="0"/>
          </a:p>
          <a:p>
            <a:pPr marL="0" lvl="0" indent="0" algn="l" rtl="0">
              <a:spcBef>
                <a:spcPts val="0"/>
              </a:spcBef>
              <a:spcAft>
                <a:spcPts val="0"/>
              </a:spcAft>
              <a:buNone/>
            </a:pPr>
            <a:endParaRPr dirty="0"/>
          </a:p>
        </p:txBody>
      </p:sp>
      <p:sp>
        <p:nvSpPr>
          <p:cNvPr id="716" name="Google Shape;716;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62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767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600"/>
              <a:buChar char="►"/>
            </a:pPr>
            <a:r>
              <a:rPr lang="tr-TR" sz="1200" dirty="0"/>
              <a:t>SAKİN KALMAK</a:t>
            </a:r>
            <a:br>
              <a:rPr lang="tr-TR" sz="1200" dirty="0"/>
            </a:br>
            <a:r>
              <a:rPr lang="tr-TR" sz="1200" dirty="0">
                <a:latin typeface="Times New Roman" panose="02020603050405020304" pitchFamily="18" charset="0"/>
                <a:cs typeface="Times New Roman" panose="02020603050405020304" pitchFamily="18" charset="0"/>
              </a:rPr>
              <a:t>“Şu an da çok kızgınım o yüzden bu konuda karar vermemeliyim” diyebilen ve hiddetlendiği konuyu sakinleşeceğini ve doğru düşüneceğini öngördüğü saate kadar erteleyebilen, ortamı değiştiren birey duygularını dengelemekte zorluk çekmez. </a:t>
            </a:r>
          </a:p>
          <a:p>
            <a:pPr marL="342900" lvl="0" indent="-342900" algn="l" rtl="0">
              <a:lnSpc>
                <a:spcPct val="100000"/>
              </a:lnSpc>
              <a:spcBef>
                <a:spcPts val="0"/>
              </a:spcBef>
              <a:spcAft>
                <a:spcPts val="0"/>
              </a:spcAft>
              <a:buSzPts val="1600"/>
              <a:buChar char="►"/>
            </a:pPr>
            <a:r>
              <a:rPr lang="tr-TR" sz="1200" dirty="0">
                <a:latin typeface="Times New Roman" panose="02020603050405020304" pitchFamily="18" charset="0"/>
                <a:cs typeface="Times New Roman" panose="02020603050405020304" pitchFamily="18" charset="0"/>
              </a:rPr>
              <a:t>Öfkelendiği konuda sağlıklı karar verebilmek için kişinin sakinleşip kendine zaman tanıması en doğrusudur. Çok derin öfkelerin yatışması için zaman gerekir. </a:t>
            </a:r>
            <a:r>
              <a:rPr lang="tr-TR" sz="1200" b="1" dirty="0">
                <a:latin typeface="Times New Roman" panose="02020603050405020304" pitchFamily="18" charset="0"/>
                <a:cs typeface="Times New Roman" panose="02020603050405020304" pitchFamily="18" charset="0"/>
              </a:rPr>
              <a:t>Kişi, sinirli olduğu anlarda durumu denetleyebilmek için neye ve niçin kızdığını kendine sormalıdır</a:t>
            </a:r>
            <a:r>
              <a:rPr lang="tr-TR" sz="1200" dirty="0">
                <a:latin typeface="Times New Roman" panose="02020603050405020304" pitchFamily="18" charset="0"/>
                <a:cs typeface="Times New Roman" panose="02020603050405020304" pitchFamily="18" charset="0"/>
              </a:rPr>
              <a:t>. Bu soruyu sormakla önem verdiği hangi ilkesinin çiğnendiğini görecek, bir yandan da o ilkenin doğruluğunu, kızmaya değer olup olmadığını anlamış olacaktır.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Öfkeyi kontrol edebilmenin yolu, onu eyleme dönüştürmemekten geçmektedir. Bunu yapmanın en iyi yolu ise, sorunu ertelemektir. Ancak her zaman sakin kalmak zordur.</a:t>
            </a:r>
          </a:p>
          <a:p>
            <a:pPr marL="0" lvl="0" indent="0" algn="l" rtl="0">
              <a:spcBef>
                <a:spcPts val="0"/>
              </a:spcBef>
              <a:spcAft>
                <a:spcPts val="0"/>
              </a:spcAft>
              <a:buNone/>
            </a:pPr>
            <a:endParaRPr lang="tr-TR" dirty="0"/>
          </a:p>
          <a:p>
            <a:pPr marL="0" lvl="0" indent="0" algn="l" rtl="0">
              <a:lnSpc>
                <a:spcPct val="100000"/>
              </a:lnSpc>
              <a:spcBef>
                <a:spcPts val="0"/>
              </a:spcBef>
              <a:spcAft>
                <a:spcPts val="0"/>
              </a:spcAft>
              <a:buSzPts val="1920"/>
              <a:buNone/>
            </a:pPr>
            <a:endParaRPr lang="tr-TR" sz="1200" dirty="0"/>
          </a:p>
          <a:p>
            <a:pPr marL="0" lvl="0" indent="0" algn="l" rtl="0">
              <a:spcBef>
                <a:spcPts val="0"/>
              </a:spcBef>
              <a:spcAft>
                <a:spcPts val="0"/>
              </a:spcAft>
              <a:buNone/>
            </a:pPr>
            <a:endParaRPr dirty="0"/>
          </a:p>
        </p:txBody>
      </p:sp>
      <p:sp>
        <p:nvSpPr>
          <p:cNvPr id="772" name="Google Shape;77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55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Clr>
                <a:schemeClr val="dk1"/>
              </a:buClr>
              <a:buSzPts val="2240"/>
              <a:buFont typeface="Arial"/>
              <a:buNone/>
            </a:pPr>
            <a:r>
              <a:rPr lang="tr-TR" sz="1200" dirty="0">
                <a:latin typeface="Times New Roman"/>
                <a:ea typeface="Times New Roman"/>
                <a:cs typeface="Times New Roman"/>
                <a:sym typeface="Times New Roman"/>
              </a:rPr>
              <a:t>Öfke Kontrolü Eğitim Başlıkları</a:t>
            </a:r>
            <a:endParaRPr dirty="0"/>
          </a:p>
          <a:p>
            <a:pPr marL="457200" lvl="0" indent="-314960" algn="l" rtl="0">
              <a:lnSpc>
                <a:spcPct val="150000"/>
              </a:lnSpc>
              <a:spcBef>
                <a:spcPts val="1000"/>
              </a:spcBef>
              <a:spcAft>
                <a:spcPts val="0"/>
              </a:spcAft>
              <a:buClr>
                <a:schemeClr val="dk1"/>
              </a:buClr>
              <a:buSzPts val="2240"/>
              <a:buFont typeface="Arial"/>
              <a:buNone/>
            </a:pPr>
            <a:endParaRPr sz="1200"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Öfkeye neden olabilecek durumlar</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sırasında ortaya çıkan tepkiler</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kontrolünün amacı</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 yöntemleri</a:t>
            </a:r>
            <a:endParaRPr dirty="0"/>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 yöntemlerini uygulama</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45" name="Google Shape;154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46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5463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Nefes </a:t>
            </a:r>
            <a:r>
              <a:rPr lang="tr-TR" dirty="0" err="1"/>
              <a:t>aldığımzda</a:t>
            </a:r>
            <a:r>
              <a:rPr lang="tr-TR" dirty="0"/>
              <a:t>, kaburga kemikleri dışarı ve yukarı doğru hareket eder.</a:t>
            </a:r>
            <a:endParaRPr dirty="0"/>
          </a:p>
          <a:p>
            <a:pPr marL="0" lvl="0" indent="0" algn="l" rtl="0">
              <a:spcBef>
                <a:spcPts val="0"/>
              </a:spcBef>
              <a:spcAft>
                <a:spcPts val="0"/>
              </a:spcAft>
              <a:buNone/>
            </a:pPr>
            <a:r>
              <a:rPr lang="tr-TR" dirty="0"/>
              <a:t>Diyafram kası aşağı doğru yassılaşır</a:t>
            </a:r>
            <a:endParaRPr dirty="0"/>
          </a:p>
          <a:p>
            <a:pPr marL="0" lvl="0" indent="0" algn="l" rtl="0">
              <a:spcBef>
                <a:spcPts val="0"/>
              </a:spcBef>
              <a:spcAft>
                <a:spcPts val="0"/>
              </a:spcAft>
              <a:buNone/>
            </a:pPr>
            <a:r>
              <a:rPr lang="tr-TR" dirty="0"/>
              <a:t>Ciğerler nefes borusunda ki havayı aşağı doğru çeker</a:t>
            </a:r>
            <a:endParaRPr dirty="0"/>
          </a:p>
          <a:p>
            <a:pPr marL="0" lvl="0" indent="0" algn="l" rtl="0">
              <a:spcBef>
                <a:spcPts val="0"/>
              </a:spcBef>
              <a:spcAft>
                <a:spcPts val="0"/>
              </a:spcAft>
              <a:buNone/>
            </a:pPr>
            <a:r>
              <a:rPr lang="tr-TR" dirty="0"/>
              <a:t>Soluk verdiğimizde kaburga kemikleri içeri doğru çekilir. </a:t>
            </a:r>
            <a:endParaRPr dirty="0"/>
          </a:p>
          <a:p>
            <a:pPr marL="0" lvl="0" indent="0" algn="l" rtl="0">
              <a:spcBef>
                <a:spcPts val="0"/>
              </a:spcBef>
              <a:spcAft>
                <a:spcPts val="0"/>
              </a:spcAft>
              <a:buNone/>
            </a:pPr>
            <a:r>
              <a:rPr lang="tr-TR" dirty="0"/>
              <a:t>Diyafram kası yukarı doğru hareket eder</a:t>
            </a:r>
            <a:endParaRPr dirty="0"/>
          </a:p>
          <a:p>
            <a:pPr marL="0" lvl="0" indent="0" algn="l" rtl="0">
              <a:spcBef>
                <a:spcPts val="0"/>
              </a:spcBef>
              <a:spcAft>
                <a:spcPts val="0"/>
              </a:spcAft>
              <a:buNone/>
            </a:pPr>
            <a:endParaRPr dirty="0"/>
          </a:p>
        </p:txBody>
      </p:sp>
      <p:sp>
        <p:nvSpPr>
          <p:cNvPr id="1138" name="Google Shape;113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tr-TR"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81045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715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Her nefes alışınızda evrenin içinize nefes üflediğini ve her nefes verişinizde evrenin içinizdeki havayı emerek geri çektiğini düşünün. </a:t>
            </a:r>
            <a:endParaRPr/>
          </a:p>
          <a:p>
            <a:pPr marL="0" lvl="0" indent="0" algn="l" rtl="0">
              <a:spcBef>
                <a:spcPts val="0"/>
              </a:spcBef>
              <a:spcAft>
                <a:spcPts val="0"/>
              </a:spcAft>
              <a:buNone/>
            </a:pPr>
            <a:r>
              <a:rPr lang="tr-TR"/>
              <a:t>Çalışmalar, her gün düzenli olarak 10 dk ile sınırlı olmalıdır.</a:t>
            </a:r>
            <a:endParaRPr/>
          </a:p>
          <a:p>
            <a:pPr marL="0" lvl="0" indent="0" algn="l" rtl="0">
              <a:spcBef>
                <a:spcPts val="0"/>
              </a:spcBef>
              <a:spcAft>
                <a:spcPts val="0"/>
              </a:spcAft>
              <a:buNone/>
            </a:pPr>
            <a:endParaRPr/>
          </a:p>
        </p:txBody>
      </p:sp>
      <p:sp>
        <p:nvSpPr>
          <p:cNvPr id="1240" name="Google Shape;124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96130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Google Shape;129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4-7-8 tekniği düzenli nefes alıp vermeye dayalı bir rahatlatma yöntemidir. Bu teknik, Amerika Birleşik Devletleri Arizona Üniversitesi profesörlerinden olan ve stresi azaltmak için uyguladığı tedavileriyle bilinen Andrew </a:t>
            </a:r>
            <a:r>
              <a:rPr lang="tr-TR" dirty="0" err="1"/>
              <a:t>Weil</a:t>
            </a:r>
            <a:r>
              <a:rPr lang="tr-TR" dirty="0"/>
              <a:t> tarafından geliştirilmiştir.</a:t>
            </a:r>
            <a:endParaRPr dirty="0"/>
          </a:p>
          <a:p>
            <a:pPr marL="0" lvl="0" indent="0" algn="l" rtl="0">
              <a:spcBef>
                <a:spcPts val="0"/>
              </a:spcBef>
              <a:spcAft>
                <a:spcPts val="0"/>
              </a:spcAft>
              <a:buNone/>
            </a:pPr>
            <a:r>
              <a:rPr lang="tr-TR" dirty="0"/>
              <a:t>İlk ay süresince 4-7-8 tekniğini günde dört kez uygulamalısınız: ilk olarak sabah kalktığınızda, ikincisi öğle yemeğinden sonra, üçüncüsü eve vardığınızda ve dördüncüsü uyumadan yarım saat önce. Çok kolay. Nasıl yapılacağını bilmek ister misiniz?</a:t>
            </a:r>
            <a:endParaRPr dirty="0"/>
          </a:p>
          <a:p>
            <a:pPr marL="0" lvl="0" indent="0" algn="l" rtl="0">
              <a:spcBef>
                <a:spcPts val="0"/>
              </a:spcBef>
              <a:spcAft>
                <a:spcPts val="0"/>
              </a:spcAft>
              <a:buNone/>
            </a:pPr>
            <a:r>
              <a:rPr lang="tr-TR" dirty="0"/>
              <a:t>Sırtınızı düz tutabileceğiniz rahat bir yere oturun.</a:t>
            </a:r>
            <a:endParaRPr dirty="0"/>
          </a:p>
          <a:p>
            <a:pPr marL="0" lvl="0" indent="0" algn="l" rtl="0">
              <a:spcBef>
                <a:spcPts val="0"/>
              </a:spcBef>
              <a:spcAft>
                <a:spcPts val="0"/>
              </a:spcAft>
              <a:buNone/>
            </a:pPr>
            <a:r>
              <a:rPr lang="tr-TR" dirty="0"/>
              <a:t>Dilinizi dişlerinizin üst arka kısmına damağın başladığı yere koyun.</a:t>
            </a:r>
            <a:endParaRPr dirty="0"/>
          </a:p>
          <a:p>
            <a:pPr marL="0" lvl="0" indent="0" algn="l" rtl="0">
              <a:spcBef>
                <a:spcPts val="0"/>
              </a:spcBef>
              <a:spcAft>
                <a:spcPts val="0"/>
              </a:spcAft>
              <a:buNone/>
            </a:pPr>
            <a:r>
              <a:rPr lang="tr-TR" dirty="0"/>
              <a:t>Şimdi ağzınızı kapatın ve burnunuzdan nefes alın, bunu yaparken 4’E KADAR SAYIN.</a:t>
            </a:r>
            <a:endParaRPr dirty="0"/>
          </a:p>
          <a:p>
            <a:pPr marL="0" lvl="0" indent="0" algn="l" rtl="0">
              <a:spcBef>
                <a:spcPts val="0"/>
              </a:spcBef>
              <a:spcAft>
                <a:spcPts val="0"/>
              </a:spcAft>
              <a:buNone/>
            </a:pPr>
            <a:r>
              <a:rPr lang="tr-TR" dirty="0"/>
              <a:t>Nefesinizi 7 SANİYE tutun.</a:t>
            </a:r>
            <a:endParaRPr dirty="0"/>
          </a:p>
          <a:p>
            <a:pPr marL="0" lvl="0" indent="0" algn="l" rtl="0">
              <a:spcBef>
                <a:spcPts val="0"/>
              </a:spcBef>
              <a:spcAft>
                <a:spcPts val="0"/>
              </a:spcAft>
              <a:buNone/>
            </a:pPr>
            <a:r>
              <a:rPr lang="tr-TR" dirty="0"/>
              <a:t>Sonra 8 SANİYE boyunca akciğerlerinizdeki nefesi dışarı verin ve aynı zamanda yorgunluğunuzu, baskıları ve </a:t>
            </a:r>
            <a:r>
              <a:rPr lang="tr-TR" dirty="0" err="1"/>
              <a:t>anksiyetenizi</a:t>
            </a:r>
            <a:r>
              <a:rPr lang="tr-TR" dirty="0"/>
              <a:t> bırakın. Bu çok özgürleştirici olacak.</a:t>
            </a:r>
            <a:endParaRPr dirty="0"/>
          </a:p>
          <a:p>
            <a:pPr marL="0" lvl="0" indent="0" algn="l" rtl="0">
              <a:spcBef>
                <a:spcPts val="0"/>
              </a:spcBef>
              <a:spcAft>
                <a:spcPts val="0"/>
              </a:spcAft>
              <a:buNone/>
            </a:pPr>
            <a:r>
              <a:rPr lang="tr-TR" dirty="0"/>
              <a:t>Bunu dört kere tekrarlayın. </a:t>
            </a:r>
            <a:endParaRPr dirty="0"/>
          </a:p>
        </p:txBody>
      </p:sp>
      <p:sp>
        <p:nvSpPr>
          <p:cNvPr id="1298" name="Google Shape;129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947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Clr>
                <a:schemeClr val="dk1"/>
              </a:buClr>
              <a:buSzPts val="2240"/>
              <a:buFont typeface="Arial"/>
              <a:buNone/>
            </a:pPr>
            <a:r>
              <a:rPr lang="tr-TR" sz="1200" dirty="0">
                <a:latin typeface="Times New Roman"/>
                <a:ea typeface="Times New Roman"/>
                <a:cs typeface="Times New Roman"/>
                <a:sym typeface="Times New Roman"/>
              </a:rPr>
              <a:t>Öfke Kontrolü Eğitim Başlıkları</a:t>
            </a:r>
            <a:endParaRPr dirty="0"/>
          </a:p>
          <a:p>
            <a:pPr marL="457200" lvl="0" indent="-314960" algn="l" rtl="0">
              <a:lnSpc>
                <a:spcPct val="150000"/>
              </a:lnSpc>
              <a:spcBef>
                <a:spcPts val="1000"/>
              </a:spcBef>
              <a:spcAft>
                <a:spcPts val="0"/>
              </a:spcAft>
              <a:buClr>
                <a:schemeClr val="dk1"/>
              </a:buClr>
              <a:buSzPts val="2240"/>
              <a:buFont typeface="Arial"/>
              <a:buNone/>
            </a:pPr>
            <a:endParaRPr sz="1200"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Öfkeye neden olabilecek durumlar</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sırasında ortaya çıkan tepkiler</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kontrolünün amacı</a:t>
            </a:r>
            <a:endParaRPr dirty="0">
              <a:latin typeface="Times New Roman"/>
              <a:ea typeface="Times New Roman"/>
              <a:cs typeface="Times New Roman"/>
              <a:sym typeface="Times New Roman"/>
            </a:endParaRPr>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 yöntemleri</a:t>
            </a:r>
            <a:endParaRPr dirty="0"/>
          </a:p>
          <a:p>
            <a:pPr marL="457200" lvl="0" indent="-457200" algn="l" rtl="0">
              <a:lnSpc>
                <a:spcPct val="150000"/>
              </a:lnSpc>
              <a:spcBef>
                <a:spcPts val="1000"/>
              </a:spcBef>
              <a:spcAft>
                <a:spcPts val="0"/>
              </a:spcAft>
              <a:buClr>
                <a:schemeClr val="dk1"/>
              </a:buClr>
              <a:buSzPts val="2240"/>
              <a:buFont typeface="Arial"/>
              <a:buAutoNum type="arabicParenR"/>
            </a:pPr>
            <a:r>
              <a:rPr lang="tr-TR" sz="1200" dirty="0">
                <a:latin typeface="Times New Roman"/>
                <a:ea typeface="Times New Roman"/>
                <a:cs typeface="Times New Roman"/>
                <a:sym typeface="Times New Roman"/>
              </a:rPr>
              <a:t>Öfke kontrolü yöntemlerini uygulama</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545" name="Google Shape;154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608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tr-TR" dirty="0"/>
              <a:t>SONUÇ OLARAK GÜNLÜK HAYATIĞIMIZDA KARŞILAŞTIĞIMIZ VE YAŞADIĞIMIZ PEK ÇOK OLAY BİZİ KIZDIRP ÖFKELENDİREBİLİR.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tr-TR" dirty="0"/>
              <a:t>Bizi öfkelendiren durumlar aslında olayları nasıl algıladığımızla ilgilidir. Yani bireysel bakış açıları öfkeyi belirler. Bireysel olarak öfke şekillendiği için öfkeyi anlamak ve baş edebilmek zordur.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tr-TR" dirty="0"/>
              <a:t>Öfke kontrolünün şiddet ve saldırganlık üzerindeki olumlu sonuçları vurgulanırken, aile içi şiddet faillerinin çoğunlukla cinsiyetçi tutumlar, ataerkil sosyal yapı ve buna benzer sosyal yapı ve anlayışların da şiddete neden olduğu göz önünde bulundurmalıdır. Faillerin karakteristik özellikleri ve onları suça iten muhtemel nedenler dikkate alınarak uygun müdahale yaklaşımlarının yapılandırılması ve düzenlenmesi önemlidir (</a:t>
            </a:r>
            <a:r>
              <a:rPr lang="tr-TR" dirty="0" err="1"/>
              <a:t>Andrews</a:t>
            </a:r>
            <a:r>
              <a:rPr lang="tr-TR" dirty="0"/>
              <a:t> ve </a:t>
            </a:r>
            <a:r>
              <a:rPr lang="tr-TR" dirty="0" err="1"/>
              <a:t>Bonta</a:t>
            </a:r>
            <a:r>
              <a:rPr lang="tr-TR" dirty="0"/>
              <a:t>, 2003).</a:t>
            </a:r>
          </a:p>
          <a:p>
            <a:pPr marL="342900" lvl="0" indent="-342900" algn="l" rtl="0">
              <a:lnSpc>
                <a:spcPct val="100000"/>
              </a:lnSpc>
              <a:spcBef>
                <a:spcPts val="0"/>
              </a:spcBef>
              <a:spcAft>
                <a:spcPts val="0"/>
              </a:spcAft>
              <a:buSzPts val="1920"/>
              <a:buChar char="►"/>
            </a:pPr>
            <a:r>
              <a:rPr lang="tr-TR" sz="1200" dirty="0">
                <a:latin typeface="Times New Roman" panose="02020603050405020304" pitchFamily="18" charset="0"/>
                <a:cs typeface="Times New Roman" panose="02020603050405020304" pitchFamily="18" charset="0"/>
              </a:rPr>
              <a:t>Özgürlüğümüz elimizden alındığı zaman</a:t>
            </a:r>
            <a:endParaRPr lang="tr-T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000"/>
              </a:spcBef>
              <a:spcAft>
                <a:spcPts val="0"/>
              </a:spcAft>
              <a:buSzPts val="1920"/>
              <a:buChar char="►"/>
            </a:pPr>
            <a:r>
              <a:rPr lang="tr-TR" sz="1200" dirty="0">
                <a:latin typeface="Times New Roman" panose="02020603050405020304" pitchFamily="18" charset="0"/>
                <a:cs typeface="Times New Roman" panose="02020603050405020304" pitchFamily="18" charset="0"/>
              </a:rPr>
              <a:t>İstediğimiz şeyleri karşımızdaki kişi dikkate alınmadığında</a:t>
            </a:r>
            <a:endParaRPr lang="tr-T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000"/>
              </a:spcBef>
              <a:spcAft>
                <a:spcPts val="0"/>
              </a:spcAft>
              <a:buSzPts val="1920"/>
              <a:buChar char="►"/>
            </a:pPr>
            <a:r>
              <a:rPr lang="tr-TR" sz="1200" dirty="0">
                <a:latin typeface="Times New Roman" panose="02020603050405020304" pitchFamily="18" charset="0"/>
                <a:cs typeface="Times New Roman" panose="02020603050405020304" pitchFamily="18" charset="0"/>
              </a:rPr>
              <a:t>Değerimiz küçümsendiği ya da aşağılandığı zaman</a:t>
            </a:r>
            <a:endParaRPr lang="tr-T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000"/>
              </a:spcBef>
              <a:spcAft>
                <a:spcPts val="0"/>
              </a:spcAft>
              <a:buSzPts val="1920"/>
              <a:buChar char="►"/>
            </a:pPr>
            <a:r>
              <a:rPr lang="tr-TR" sz="1200" dirty="0">
                <a:latin typeface="Times New Roman" panose="02020603050405020304" pitchFamily="18" charset="0"/>
                <a:cs typeface="Times New Roman" panose="02020603050405020304" pitchFamily="18" charset="0"/>
              </a:rPr>
              <a:t>Başkasının kendimizle dalga geçtiğini fark ettiğimizde</a:t>
            </a:r>
            <a:endParaRPr lang="tr-T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000"/>
              </a:spcBef>
              <a:spcAft>
                <a:spcPts val="0"/>
              </a:spcAft>
              <a:buSzPts val="1920"/>
              <a:buChar char="►"/>
            </a:pPr>
            <a:r>
              <a:rPr lang="tr-TR" sz="1200" dirty="0">
                <a:latin typeface="Times New Roman" panose="02020603050405020304" pitchFamily="18" charset="0"/>
                <a:cs typeface="Times New Roman" panose="02020603050405020304" pitchFamily="18" charset="0"/>
              </a:rPr>
              <a:t>İnandığımız şeyler kabul edilmediğinde</a:t>
            </a:r>
            <a:endParaRPr lang="tr-TR"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1000"/>
              </a:spcBef>
              <a:spcAft>
                <a:spcPts val="0"/>
              </a:spcAft>
              <a:buSzPts val="1920"/>
              <a:buChar char="►"/>
            </a:pPr>
            <a:r>
              <a:rPr lang="tr-TR" sz="1200" dirty="0">
                <a:latin typeface="Times New Roman" panose="02020603050405020304" pitchFamily="18" charset="0"/>
                <a:cs typeface="Times New Roman" panose="02020603050405020304" pitchFamily="18" charset="0"/>
              </a:rPr>
              <a:t>Sevdiğimiz insanların canı acıdığında ya da onlara zarar verildiği zamanlar…</a:t>
            </a:r>
            <a:endParaRPr lang="tr-TR" dirty="0">
              <a:latin typeface="Times New Roman" panose="02020603050405020304" pitchFamily="18"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405" name="Google Shape;4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3337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tr-TR" sz="1200" dirty="0"/>
              <a:t> Öfkeniz hem iç hem de dış dünyanız tarafından tetiklenebilir.</a:t>
            </a:r>
            <a:endParaRPr dirty="0"/>
          </a:p>
          <a:p>
            <a:pPr marL="0" marR="0" lvl="0" indent="0" algn="l" rtl="0">
              <a:lnSpc>
                <a:spcPct val="100000"/>
              </a:lnSpc>
              <a:spcBef>
                <a:spcPts val="0"/>
              </a:spcBef>
              <a:spcAft>
                <a:spcPts val="0"/>
              </a:spcAft>
              <a:buClr>
                <a:schemeClr val="dk1"/>
              </a:buClr>
              <a:buSzPts val="1200"/>
              <a:buFont typeface="Arial"/>
              <a:buNone/>
            </a:pPr>
            <a:r>
              <a:rPr lang="tr-TR" sz="1200" dirty="0"/>
              <a:t>Spesifik olarak bir insana (örneğin bir iş arkadaşınıza veya eşinize) veya bir olaya (sıkışan trafiğe, iptal edilen bir uçuşa) sinirlenebilirsiniz; ya da öfkeniz kişisel problemlerinizle ilgili olabilir. Ayrıca, istemediğiniz veya travmatik anılarınızı hatırlamak da öfkenizi tetikleyebilir.</a:t>
            </a:r>
          </a:p>
          <a:p>
            <a:pPr marL="0" marR="0" lvl="0" indent="0" algn="l" rtl="0">
              <a:lnSpc>
                <a:spcPct val="100000"/>
              </a:lnSpc>
              <a:spcBef>
                <a:spcPts val="0"/>
              </a:spcBef>
              <a:spcAft>
                <a:spcPts val="0"/>
              </a:spcAft>
              <a:buClr>
                <a:schemeClr val="dk1"/>
              </a:buClr>
              <a:buSzPts val="1200"/>
              <a:buFont typeface="Arial"/>
              <a:buNone/>
            </a:pPr>
            <a:endParaRPr lang="tr-TR" sz="1200" dirty="0"/>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Kalıcı hastalıklar: </a:t>
            </a:r>
            <a:r>
              <a:rPr lang="tr-TR" sz="1200" dirty="0">
                <a:latin typeface="Times New Roman" panose="02020603050405020304" pitchFamily="18" charset="0"/>
                <a:cs typeface="Times New Roman" panose="02020603050405020304" pitchFamily="18" charset="0"/>
              </a:rPr>
              <a:t>Tedavisi olmayan, kalıcı ve yaşam kalitesini kısıtlayan hastalıklar bireyde öfke duygusuna neden olabilir.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Alkol ve uyuşturucu: </a:t>
            </a:r>
            <a:r>
              <a:rPr lang="tr-TR" sz="1200" dirty="0">
                <a:latin typeface="Times New Roman" panose="02020603050405020304" pitchFamily="18" charset="0"/>
                <a:cs typeface="Times New Roman" panose="02020603050405020304" pitchFamily="18" charset="0"/>
              </a:rPr>
              <a:t>Öfke gibi diğer can sıkıcı duygularla başa çıkmak için alınan alkol ve diğer uyuşturucu maddeler her zaman problemi daha kötü hale getirmektedirler.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Tehdit Edilmek</a:t>
            </a:r>
            <a:r>
              <a:rPr lang="tr-TR" sz="1200" dirty="0">
                <a:latin typeface="Times New Roman" panose="02020603050405020304" pitchFamily="18" charset="0"/>
                <a:cs typeface="Times New Roman" panose="02020603050405020304" pitchFamily="18" charset="0"/>
              </a:rPr>
              <a:t>: Birey güvenliği tehdit edildiğinde öfke ve korku duyguları hissedebilir.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Saldırıya Uğramak: </a:t>
            </a:r>
            <a:r>
              <a:rPr lang="tr-TR" sz="1200" dirty="0">
                <a:latin typeface="Times New Roman" panose="02020603050405020304" pitchFamily="18" charset="0"/>
                <a:cs typeface="Times New Roman" panose="02020603050405020304" pitchFamily="18" charset="0"/>
              </a:rPr>
              <a:t>Sözlü ve fiili saldırıya uğrama bireyin öfkelenmesine neden</a:t>
            </a:r>
          </a:p>
          <a:p>
            <a:pPr marL="342900" lvl="0" indent="-342900" algn="l" rtl="0">
              <a:lnSpc>
                <a:spcPct val="100000"/>
              </a:lnSpc>
              <a:spcBef>
                <a:spcPts val="0"/>
              </a:spcBef>
              <a:spcAft>
                <a:spcPts val="0"/>
              </a:spcAft>
              <a:buSzPts val="1920"/>
              <a:buChar char="►"/>
            </a:pPr>
            <a:r>
              <a:rPr lang="tr-TR" sz="1200" dirty="0">
                <a:latin typeface="Times New Roman" panose="02020603050405020304" pitchFamily="18" charset="0"/>
                <a:cs typeface="Times New Roman" panose="02020603050405020304" pitchFamily="18" charset="0"/>
              </a:rPr>
              <a:t>olmaktadır.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Aldatılmak: </a:t>
            </a:r>
            <a:r>
              <a:rPr lang="tr-TR" sz="1200" dirty="0">
                <a:latin typeface="Times New Roman" panose="02020603050405020304" pitchFamily="18" charset="0"/>
                <a:cs typeface="Times New Roman" panose="02020603050405020304" pitchFamily="18" charset="0"/>
              </a:rPr>
              <a:t>Aldatılmak bireyin özgüvenine olan bir saldırıdır.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Değersiz Görülmek: </a:t>
            </a:r>
            <a:r>
              <a:rPr lang="tr-TR" sz="1200" dirty="0">
                <a:latin typeface="Times New Roman" panose="02020603050405020304" pitchFamily="18" charset="0"/>
                <a:cs typeface="Times New Roman" panose="02020603050405020304" pitchFamily="18" charset="0"/>
              </a:rPr>
              <a:t>Değersizlik hissi, bireyin kendisine yönelik öfkeye ve intihar eğilimine neden olabilir.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Umursanmamak: </a:t>
            </a:r>
            <a:r>
              <a:rPr lang="tr-TR" sz="1200" dirty="0">
                <a:latin typeface="Times New Roman" panose="02020603050405020304" pitchFamily="18" charset="0"/>
                <a:cs typeface="Times New Roman" panose="02020603050405020304" pitchFamily="18" charset="0"/>
              </a:rPr>
              <a:t>Umursanmamak, bireyin varlığıyla yokluğu arasında hiçbir fark olmaması halidir.</a:t>
            </a:r>
          </a:p>
          <a:p>
            <a:pPr marL="342900" lvl="0" indent="-342900" algn="l" rtl="0">
              <a:lnSpc>
                <a:spcPct val="100000"/>
              </a:lnSpc>
              <a:spcBef>
                <a:spcPts val="0"/>
              </a:spcBef>
              <a:spcAft>
                <a:spcPts val="0"/>
              </a:spcAft>
              <a:buSzPts val="1920"/>
              <a:buChar char="►"/>
            </a:pPr>
            <a:r>
              <a:rPr lang="tr-TR" sz="1200" b="1" dirty="0">
                <a:latin typeface="Times New Roman" panose="02020603050405020304" pitchFamily="18" charset="0"/>
                <a:cs typeface="Times New Roman" panose="02020603050405020304" pitchFamily="18" charset="0"/>
              </a:rPr>
              <a:t>Yalan, Kıyaslamak, Sıkıntı, Haksızlığa Uğramak </a:t>
            </a:r>
            <a:r>
              <a:rPr lang="tr-TR" sz="1200" b="1" dirty="0" err="1">
                <a:latin typeface="Times New Roman" panose="02020603050405020304" pitchFamily="18" charset="0"/>
                <a:cs typeface="Times New Roman" panose="02020603050405020304" pitchFamily="18" charset="0"/>
              </a:rPr>
              <a:t>vb</a:t>
            </a:r>
            <a:r>
              <a:rPr lang="tr-TR" sz="1200" b="1" dirty="0">
                <a:latin typeface="Times New Roman" panose="02020603050405020304" pitchFamily="18" charset="0"/>
                <a:cs typeface="Times New Roman" panose="02020603050405020304" pitchFamily="18" charset="0"/>
              </a:rPr>
              <a:t>…</a:t>
            </a:r>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lnSpc>
                <a:spcPct val="100000"/>
              </a:lnSpc>
              <a:spcBef>
                <a:spcPts val="0"/>
              </a:spcBef>
              <a:spcAft>
                <a:spcPts val="0"/>
              </a:spcAft>
              <a:buSzPts val="1400"/>
              <a:buNone/>
            </a:pPr>
            <a:endParaRPr dirty="0"/>
          </a:p>
        </p:txBody>
      </p:sp>
      <p:sp>
        <p:nvSpPr>
          <p:cNvPr id="435" name="Google Shape;4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tr-TR"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0293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Engellenme: </a:t>
            </a:r>
            <a:r>
              <a:rPr lang="tr-TR" sz="1200" dirty="0">
                <a:latin typeface="Times New Roman" panose="02020603050405020304" pitchFamily="18" charset="0"/>
                <a:cs typeface="Times New Roman" panose="02020603050405020304" pitchFamily="18" charset="0"/>
              </a:rPr>
              <a:t>Engellenme durumu, bireyin amacına ulaşma çabalarının önlendiği bir durum olarak kabul edilebilir. Uzun süren ve çözümlenemeyen engellemeler sonucunda birey acizlik, endişe ve öfke duygusuna kapılabilir. </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Suçluluk ve Utanç Duygusu: </a:t>
            </a:r>
            <a:r>
              <a:rPr lang="tr-TR" sz="1200" dirty="0">
                <a:latin typeface="Times New Roman" panose="02020603050405020304" pitchFamily="18" charset="0"/>
                <a:cs typeface="Times New Roman" panose="02020603050405020304" pitchFamily="18" charset="0"/>
              </a:rPr>
              <a:t>Suçluluk duygusu, bir davranışın başarısızlıkla sonuçlanması sonucunda, kişinin bu başarısızlıkta kendini sorumlu tuttuğu durumlarda ortaya çıkmaktadır.</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Düşük Benlik Saygısı: </a:t>
            </a:r>
            <a:r>
              <a:rPr lang="tr-TR" sz="1200" dirty="0">
                <a:latin typeface="Times New Roman" panose="02020603050405020304" pitchFamily="18" charset="0"/>
                <a:cs typeface="Times New Roman" panose="02020603050405020304" pitchFamily="18" charset="0"/>
              </a:rPr>
              <a:t>Teorik ve deneysel araştırmalar öfkenin benlik saygısı ile ilişkili olduğunu ortaya koymuştur.</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Kıskançlık: </a:t>
            </a:r>
            <a:r>
              <a:rPr lang="tr-TR" sz="1200" dirty="0">
                <a:latin typeface="Times New Roman" panose="02020603050405020304" pitchFamily="18" charset="0"/>
                <a:cs typeface="Times New Roman" panose="02020603050405020304" pitchFamily="18" charset="0"/>
              </a:rPr>
              <a:t>Öfke, kıskançlık, karmaşa ve şüpheden kaynaklanabilir.</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Hayal Kırıklığı: </a:t>
            </a:r>
            <a:r>
              <a:rPr lang="tr-TR" sz="1200" dirty="0">
                <a:latin typeface="Times New Roman" panose="02020603050405020304" pitchFamily="18" charset="0"/>
                <a:cs typeface="Times New Roman" panose="02020603050405020304" pitchFamily="18" charset="0"/>
              </a:rPr>
              <a:t>Birey, çok arzuladığı bir şeyi içsel veya dışsal nedenlerden dolayı yapamadığında hayal kırıklığına kapılır.</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Kötü anılar: </a:t>
            </a:r>
            <a:r>
              <a:rPr lang="tr-TR" sz="1200" dirty="0">
                <a:latin typeface="Times New Roman" panose="02020603050405020304" pitchFamily="18" charset="0"/>
                <a:cs typeface="Times New Roman" panose="02020603050405020304" pitchFamily="18" charset="0"/>
              </a:rPr>
              <a:t>Öfkenin kaynaklarından birisi, dışsal işaretlerin neden olduğu öfke yüklü anılar ve içsel imgelerdir.</a:t>
            </a:r>
          </a:p>
          <a:p>
            <a:pPr marL="457200" lvl="0" indent="-320040" algn="l" rtl="0">
              <a:lnSpc>
                <a:spcPct val="80000"/>
              </a:lnSpc>
              <a:spcBef>
                <a:spcPts val="1000"/>
              </a:spcBef>
              <a:spcAft>
                <a:spcPts val="0"/>
              </a:spcAft>
              <a:buSzPts val="1440"/>
              <a:buChar char="►"/>
            </a:pPr>
            <a:r>
              <a:rPr lang="tr-TR" sz="1200" b="1" dirty="0">
                <a:latin typeface="Times New Roman" panose="02020603050405020304" pitchFamily="18" charset="0"/>
                <a:cs typeface="Times New Roman" panose="02020603050405020304" pitchFamily="18" charset="0"/>
              </a:rPr>
              <a:t>Rekabet: </a:t>
            </a:r>
            <a:r>
              <a:rPr lang="tr-TR" sz="1200" dirty="0">
                <a:latin typeface="Times New Roman" panose="02020603050405020304" pitchFamily="18" charset="0"/>
                <a:cs typeface="Times New Roman" panose="02020603050405020304" pitchFamily="18" charset="0"/>
              </a:rPr>
              <a:t>İş yerinde rekabet ortamı olması, bireylerin yetersizlik ve kabul edilmeme duygularını artması suretiyle bireyleri öfkeye yöneltebilmektedir.</a:t>
            </a:r>
          </a:p>
          <a:p>
            <a:pPr marL="457200" lvl="0" indent="-228600" algn="l" rtl="0">
              <a:lnSpc>
                <a:spcPct val="80000"/>
              </a:lnSpc>
              <a:spcBef>
                <a:spcPts val="1000"/>
              </a:spcBef>
              <a:spcAft>
                <a:spcPts val="0"/>
              </a:spcAft>
              <a:buSzPts val="1440"/>
              <a:buNone/>
            </a:pPr>
            <a:endParaRPr lang="tr-TR" sz="12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442" name="Google Shape;442;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560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920"/>
              <a:buFontTx/>
              <a:buNone/>
              <a:tabLst/>
              <a:defRPr/>
            </a:pPr>
            <a:endParaRPr lang="tr-TR"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920"/>
              <a:buFontTx/>
              <a:buNone/>
              <a:tabLst/>
              <a:defRPr/>
            </a:pPr>
            <a:r>
              <a:rPr lang="tr-TR" sz="1200" dirty="0">
                <a:latin typeface="Times New Roman" panose="02020603050405020304" pitchFamily="18" charset="0"/>
                <a:cs typeface="Times New Roman" panose="02020603050405020304" pitchFamily="18" charset="0"/>
              </a:rPr>
              <a:t>ÖFKELENDİĞİMİZDE ORTAYA ÇIKAN TEPKİLER NELERDİR?</a:t>
            </a:r>
          </a:p>
          <a:p>
            <a:pPr marL="0" lvl="0" indent="0" algn="l" rtl="0">
              <a:lnSpc>
                <a:spcPct val="100000"/>
              </a:lnSpc>
              <a:spcBef>
                <a:spcPts val="0"/>
              </a:spcBef>
              <a:spcAft>
                <a:spcPts val="0"/>
              </a:spcAft>
              <a:buSzPts val="1920"/>
              <a:buNone/>
            </a:pPr>
            <a:endParaRPr lang="tr-TR" sz="1200" dirty="0"/>
          </a:p>
          <a:p>
            <a:pPr marL="0" lvl="0" indent="0" algn="l" rtl="0">
              <a:lnSpc>
                <a:spcPct val="100000"/>
              </a:lnSpc>
              <a:spcBef>
                <a:spcPts val="0"/>
              </a:spcBef>
              <a:spcAft>
                <a:spcPts val="0"/>
              </a:spcAft>
              <a:buSzPts val="1920"/>
              <a:buNone/>
            </a:pPr>
            <a:r>
              <a:rPr lang="tr-TR" sz="1200" dirty="0"/>
              <a:t>Öfke Sırasında Ortaya Çıkan Fizyolojik Tepkiler</a:t>
            </a:r>
          </a:p>
          <a:p>
            <a:pPr marL="0" lvl="0" indent="0" algn="l" rtl="0">
              <a:lnSpc>
                <a:spcPct val="100000"/>
              </a:lnSpc>
              <a:spcBef>
                <a:spcPts val="0"/>
              </a:spcBef>
              <a:spcAft>
                <a:spcPts val="0"/>
              </a:spcAft>
              <a:buSzPts val="1920"/>
              <a:buNone/>
            </a:pPr>
            <a:endParaRPr lang="tr-TR" sz="1200" dirty="0"/>
          </a:p>
          <a:p>
            <a:pPr marL="0" lvl="0" indent="0" algn="l" rtl="0">
              <a:lnSpc>
                <a:spcPct val="100000"/>
              </a:lnSpc>
              <a:spcBef>
                <a:spcPts val="0"/>
              </a:spcBef>
              <a:spcAft>
                <a:spcPts val="0"/>
              </a:spcAft>
              <a:buSzPts val="1920"/>
              <a:buNone/>
            </a:pPr>
            <a:r>
              <a:rPr lang="tr-TR" sz="1200" dirty="0"/>
              <a:t>Kalp atışının artması, adrenalin salgısının artması, kan akışın hızlanması, sindirimin yavaşlaması, </a:t>
            </a:r>
            <a:endParaRPr lang="tr-TR" dirty="0"/>
          </a:p>
          <a:p>
            <a:pPr marL="342900" lvl="0" indent="-342900" algn="l" rtl="0">
              <a:lnSpc>
                <a:spcPct val="100000"/>
              </a:lnSpc>
              <a:spcBef>
                <a:spcPts val="1000"/>
              </a:spcBef>
              <a:spcAft>
                <a:spcPts val="0"/>
              </a:spcAft>
              <a:buSzPts val="1920"/>
              <a:buChar char="►"/>
            </a:pPr>
            <a:r>
              <a:rPr lang="tr-TR" sz="1200" dirty="0"/>
              <a:t>Kas geriliminin artması, göz bebeklerinin büyümesi,</a:t>
            </a:r>
            <a:endParaRPr lang="tr-TR" dirty="0"/>
          </a:p>
          <a:p>
            <a:pPr marL="342900" lvl="0" indent="-342900" algn="l" rtl="0">
              <a:lnSpc>
                <a:spcPct val="100000"/>
              </a:lnSpc>
              <a:spcBef>
                <a:spcPts val="1000"/>
              </a:spcBef>
              <a:spcAft>
                <a:spcPts val="0"/>
              </a:spcAft>
              <a:buSzPts val="1920"/>
              <a:buChar char="►"/>
            </a:pPr>
            <a:r>
              <a:rPr lang="tr-TR" sz="1200" dirty="0"/>
              <a:t>Özellikle el ve ayakta titreme hissi, uyuşma hissi, nefes alırken tıkanma hissi, aynı zamanda hızlı ve güçlü solunum, hareketlerin hızlanması, vücudun çeşitli bölgelerinde </a:t>
            </a:r>
            <a:r>
              <a:rPr lang="tr-TR" sz="1200" dirty="0" err="1"/>
              <a:t>seyirmeler</a:t>
            </a:r>
            <a:r>
              <a:rPr lang="tr-TR" sz="1200" dirty="0"/>
              <a:t> olması midede bulantı, çekilme ve gerilme duygusu, </a:t>
            </a:r>
            <a:endParaRPr lang="tr-TR" dirty="0"/>
          </a:p>
          <a:p>
            <a:pPr marL="342900" lvl="0" indent="-342900" algn="l" rtl="0">
              <a:lnSpc>
                <a:spcPct val="100000"/>
              </a:lnSpc>
              <a:spcBef>
                <a:spcPts val="1000"/>
              </a:spcBef>
              <a:spcAft>
                <a:spcPts val="0"/>
              </a:spcAft>
              <a:buSzPts val="1920"/>
              <a:buChar char="►"/>
            </a:pPr>
            <a:r>
              <a:rPr lang="tr-TR" sz="1200" dirty="0"/>
              <a:t>Halsizlik ve baygınlık duygusu, bağırsakların bozulması, terleme, kontrol kaybı, sıcaklık hissi, burundan soluma, dudakları ısırma, beynin zonklaması, baş ağrısı, derideki tüylerin diken </a:t>
            </a:r>
            <a:r>
              <a:rPr lang="tr-TR" sz="1200" dirty="0" err="1"/>
              <a:t>diken</a:t>
            </a:r>
            <a:r>
              <a:rPr lang="tr-TR" sz="1200" dirty="0"/>
              <a:t> olması, kaşların çatılması, gözlerin parlaması, çenenin kısılması, yüzün kızarması, stres gerginliğinin başlaması, ters ters bakma ve yumrukları sıkmadır. </a:t>
            </a:r>
          </a:p>
          <a:p>
            <a:pPr marL="0" lvl="0" indent="0" algn="l" rtl="0">
              <a:lnSpc>
                <a:spcPct val="100000"/>
              </a:lnSpc>
              <a:spcBef>
                <a:spcPts val="1000"/>
              </a:spcBef>
              <a:spcAft>
                <a:spcPts val="0"/>
              </a:spcAft>
              <a:buSzPts val="1920"/>
              <a:buNone/>
            </a:pPr>
            <a:r>
              <a:rPr lang="tr-TR" sz="1200" b="1" dirty="0"/>
              <a:t>Psikolojik (İçsel) Nedenler</a:t>
            </a:r>
          </a:p>
          <a:p>
            <a:pPr marL="0" lvl="0" indent="0" algn="l" rtl="0">
              <a:lnSpc>
                <a:spcPct val="100000"/>
              </a:lnSpc>
              <a:spcBef>
                <a:spcPts val="1000"/>
              </a:spcBef>
              <a:spcAft>
                <a:spcPts val="0"/>
              </a:spcAft>
              <a:buSzPts val="1920"/>
              <a:buNone/>
            </a:pPr>
            <a:r>
              <a:rPr lang="tr-TR" dirty="0"/>
              <a:t>Engellenme: Engellenme durumu, bireyin amacına ulaşma çabalarının önlendiği bir durum olarak kabul edilebilir. Uzun süren ve çözümlenemeyen engellemeler sonucunda birey acizlik, endişe ve öfke duygusuna kapılabilir. </a:t>
            </a:r>
          </a:p>
          <a:p>
            <a:pPr marL="0" lvl="0" indent="0" algn="l" rtl="0">
              <a:lnSpc>
                <a:spcPct val="100000"/>
              </a:lnSpc>
              <a:spcBef>
                <a:spcPts val="1000"/>
              </a:spcBef>
              <a:spcAft>
                <a:spcPts val="0"/>
              </a:spcAft>
              <a:buSzPts val="1920"/>
              <a:buNone/>
            </a:pPr>
            <a:r>
              <a:rPr lang="tr-TR" dirty="0"/>
              <a:t>Suçluluk ve Utanç Duygusu: Suçluluk duygusu, bir davranışın başarısızlıkla sonuçlanması sonucunda, kişinin bu başarısızlıkta kendini sorumlu tuttuğu durumlarda ortaya çıkmaktadır.</a:t>
            </a:r>
          </a:p>
          <a:p>
            <a:pPr marL="0" lvl="0" indent="0" algn="l" rtl="0">
              <a:lnSpc>
                <a:spcPct val="100000"/>
              </a:lnSpc>
              <a:spcBef>
                <a:spcPts val="1000"/>
              </a:spcBef>
              <a:spcAft>
                <a:spcPts val="0"/>
              </a:spcAft>
              <a:buSzPts val="1920"/>
              <a:buNone/>
            </a:pPr>
            <a:r>
              <a:rPr lang="tr-TR" dirty="0"/>
              <a:t>Düşük Benlik Saygısı: Teorik ve deneysel araştırmalar öfkenin benlik saygısı ile ilişkili olduğunu ortaya koymuştur.</a:t>
            </a:r>
          </a:p>
          <a:p>
            <a:pPr marL="0" lvl="0" indent="0" algn="l" rtl="0">
              <a:lnSpc>
                <a:spcPct val="100000"/>
              </a:lnSpc>
              <a:spcBef>
                <a:spcPts val="1000"/>
              </a:spcBef>
              <a:spcAft>
                <a:spcPts val="0"/>
              </a:spcAft>
              <a:buSzPts val="1920"/>
              <a:buNone/>
            </a:pPr>
            <a:r>
              <a:rPr lang="tr-TR" dirty="0"/>
              <a:t>Kıskançlık: Öfke, kıskançlık, karmaşa ve şüpheden kaynaklanabilir.</a:t>
            </a:r>
          </a:p>
          <a:p>
            <a:pPr marL="0" lvl="0" indent="0" algn="l" rtl="0">
              <a:lnSpc>
                <a:spcPct val="100000"/>
              </a:lnSpc>
              <a:spcBef>
                <a:spcPts val="1000"/>
              </a:spcBef>
              <a:spcAft>
                <a:spcPts val="0"/>
              </a:spcAft>
              <a:buSzPts val="1920"/>
              <a:buNone/>
            </a:pPr>
            <a:r>
              <a:rPr lang="tr-TR" dirty="0"/>
              <a:t>Hayal Kırıklığı: Birey, çok arzuladığı bir şeyi içsel veya dışsal nedenlerden dolayı yapamadığında hayal kırıklığına kapılır.</a:t>
            </a:r>
          </a:p>
          <a:p>
            <a:pPr marL="0" lvl="0" indent="0" algn="l" rtl="0">
              <a:lnSpc>
                <a:spcPct val="100000"/>
              </a:lnSpc>
              <a:spcBef>
                <a:spcPts val="1000"/>
              </a:spcBef>
              <a:spcAft>
                <a:spcPts val="0"/>
              </a:spcAft>
              <a:buSzPts val="1920"/>
              <a:buNone/>
            </a:pPr>
            <a:r>
              <a:rPr lang="tr-TR" dirty="0"/>
              <a:t>Kötü anılar: Öfkenin kaynaklarından birisi, dışsal işaretlerin neden olduğu öfke yüklü anılar ve içsel imgelerdir.</a:t>
            </a:r>
          </a:p>
          <a:p>
            <a:pPr marL="0" lvl="0" indent="0" algn="l" rtl="0">
              <a:lnSpc>
                <a:spcPct val="100000"/>
              </a:lnSpc>
              <a:spcBef>
                <a:spcPts val="1000"/>
              </a:spcBef>
              <a:spcAft>
                <a:spcPts val="0"/>
              </a:spcAft>
              <a:buSzPts val="1920"/>
              <a:buNone/>
            </a:pPr>
            <a:r>
              <a:rPr lang="tr-TR" dirty="0"/>
              <a:t>Rekabet: İş yerinde rekabet ortamı olması, bireylerin yetersizlik ve kabul</a:t>
            </a:r>
          </a:p>
          <a:p>
            <a:pPr marL="0" lvl="0" indent="0" algn="l" rtl="0">
              <a:lnSpc>
                <a:spcPct val="100000"/>
              </a:lnSpc>
              <a:spcBef>
                <a:spcPts val="1000"/>
              </a:spcBef>
              <a:spcAft>
                <a:spcPts val="0"/>
              </a:spcAft>
              <a:buSzPts val="1920"/>
              <a:buNone/>
            </a:pPr>
            <a:r>
              <a:rPr lang="tr-TR" dirty="0"/>
              <a:t>edilmeme duygularını artması suretiyle bireyleri öfkeye yöneltebilmektedir.</a:t>
            </a:r>
          </a:p>
          <a:p>
            <a:pPr marL="0" lvl="0" indent="0" algn="l" rtl="0">
              <a:lnSpc>
                <a:spcPct val="100000"/>
              </a:lnSpc>
              <a:spcBef>
                <a:spcPts val="1000"/>
              </a:spcBef>
              <a:spcAft>
                <a:spcPts val="0"/>
              </a:spcAft>
              <a:buSzPts val="1920"/>
              <a:buNone/>
            </a:pPr>
            <a:endParaRPr lang="tr-TR" dirty="0"/>
          </a:p>
        </p:txBody>
      </p:sp>
      <p:sp>
        <p:nvSpPr>
          <p:cNvPr id="418" name="Google Shape;418;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37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solidFill>
                  <a:schemeClr val="accent6">
                    <a:lumMod val="50000"/>
                  </a:schemeClr>
                </a:solidFill>
                <a:latin typeface="Times New Roman" panose="02020603050405020304" pitchFamily="18" charset="0"/>
                <a:cs typeface="Times New Roman" panose="02020603050405020304" pitchFamily="18" charset="0"/>
              </a:rPr>
              <a:t>Öfkenin olumlu ve olumsuz yanları neler?</a:t>
            </a:r>
          </a:p>
          <a:p>
            <a:pPr marL="0" lvl="0" indent="0" algn="l" rtl="0">
              <a:spcBef>
                <a:spcPts val="0"/>
              </a:spcBef>
              <a:spcAft>
                <a:spcPts val="0"/>
              </a:spcAft>
              <a:buNone/>
            </a:pPr>
            <a:endParaRPr dirty="0"/>
          </a:p>
        </p:txBody>
      </p:sp>
      <p:sp>
        <p:nvSpPr>
          <p:cNvPr id="475" name="Google Shape;47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600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1" name="Google Shape;48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24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DE96565-E639-49E8-84A7-03493FF5A533}" type="datetimeFigureOut">
              <a:rPr lang="tr-TR" smtClean="0"/>
              <a:t>06.01.2023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3252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E96565-E639-49E8-84A7-03493FF5A533}" type="datetimeFigureOut">
              <a:rPr lang="tr-TR" smtClean="0"/>
              <a:t>06.01.2023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398839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E96565-E639-49E8-84A7-03493FF5A533}" type="datetimeFigureOut">
              <a:rPr lang="tr-TR" smtClean="0"/>
              <a:t>06.01.2023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54694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E96565-E639-49E8-84A7-03493FF5A533}" type="datetimeFigureOut">
              <a:rPr lang="tr-TR" smtClean="0"/>
              <a:t>06.01.2023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92556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DE96565-E639-49E8-84A7-03493FF5A533}" type="datetimeFigureOut">
              <a:rPr lang="tr-TR" smtClean="0"/>
              <a:t>06.01.2023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116461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DE96565-E639-49E8-84A7-03493FF5A533}" type="datetimeFigureOut">
              <a:rPr lang="tr-TR" smtClean="0"/>
              <a:t>06.01.2023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4377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DE96565-E639-49E8-84A7-03493FF5A533}" type="datetimeFigureOut">
              <a:rPr lang="tr-TR" smtClean="0"/>
              <a:t>06.01.2023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74837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DE96565-E639-49E8-84A7-03493FF5A533}" type="datetimeFigureOut">
              <a:rPr lang="tr-TR" smtClean="0"/>
              <a:t>06.01.2023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3567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E96565-E639-49E8-84A7-03493FF5A533}" type="datetimeFigureOut">
              <a:rPr lang="tr-TR" smtClean="0"/>
              <a:t>06.01.2023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263623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DE96565-E639-49E8-84A7-03493FF5A533}" type="datetimeFigureOut">
              <a:rPr lang="tr-TR" smtClean="0"/>
              <a:t>06.01.2023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190762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DE96565-E639-49E8-84A7-03493FF5A533}" type="datetimeFigureOut">
              <a:rPr lang="tr-TR" smtClean="0"/>
              <a:t>06.01.2023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5838F-79F1-4486-BB45-54A68007CA29}" type="slidenum">
              <a:rPr lang="tr-TR" smtClean="0"/>
              <a:t>‹#›</a:t>
            </a:fld>
            <a:endParaRPr lang="tr-TR"/>
          </a:p>
        </p:txBody>
      </p:sp>
    </p:spTree>
    <p:extLst>
      <p:ext uri="{BB962C8B-B14F-4D97-AF65-F5344CB8AC3E}">
        <p14:creationId xmlns:p14="http://schemas.microsoft.com/office/powerpoint/2010/main" val="80103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96565-E639-49E8-84A7-03493FF5A533}" type="datetimeFigureOut">
              <a:rPr lang="tr-TR" smtClean="0"/>
              <a:t>06.01.2023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5838F-79F1-4486-BB45-54A68007CA29}" type="slidenum">
              <a:rPr lang="tr-TR" smtClean="0"/>
              <a:t>‹#›</a:t>
            </a:fld>
            <a:endParaRPr lang="tr-TR"/>
          </a:p>
        </p:txBody>
      </p:sp>
    </p:spTree>
    <p:extLst>
      <p:ext uri="{BB962C8B-B14F-4D97-AF65-F5344CB8AC3E}">
        <p14:creationId xmlns:p14="http://schemas.microsoft.com/office/powerpoint/2010/main" val="408286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http://www.sodahead.com/fun/my-drawings/blog-37729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
          <p:cNvSpPr txBox="1">
            <a:spLocks noGrp="1"/>
          </p:cNvSpPr>
          <p:nvPr>
            <p:ph type="subTitle" idx="1"/>
          </p:nvPr>
        </p:nvSpPr>
        <p:spPr>
          <a:xfrm>
            <a:off x="5909481" y="5049672"/>
            <a:ext cx="6018661" cy="1088734"/>
          </a:xfrm>
          <a:prstGeom prst="rect">
            <a:avLst/>
          </a:prstGeom>
          <a:noFill/>
          <a:ln>
            <a:noFill/>
          </a:ln>
        </p:spPr>
        <p:txBody>
          <a:bodyPr spcFirstLastPara="1" wrap="square" lIns="91425" tIns="45700" rIns="91425" bIns="45700" anchor="t" anchorCtr="0">
            <a:normAutofit/>
          </a:bodyPr>
          <a:lstStyle/>
          <a:p>
            <a:pPr marL="0" lvl="0" indent="0" algn="ctr" rtl="0">
              <a:lnSpc>
                <a:spcPct val="130000"/>
              </a:lnSpc>
              <a:spcBef>
                <a:spcPts val="930"/>
              </a:spcBef>
              <a:spcAft>
                <a:spcPts val="0"/>
              </a:spcAft>
              <a:buClr>
                <a:schemeClr val="lt2"/>
              </a:buClr>
              <a:buSzPts val="1850"/>
              <a:buNone/>
            </a:pPr>
            <a:r>
              <a:rPr lang="tr-TR" sz="1850" dirty="0" err="1" smtClean="0"/>
              <a:t>Mevlüt</a:t>
            </a:r>
            <a:r>
              <a:rPr lang="tr-TR" sz="1850" dirty="0" smtClean="0"/>
              <a:t> YALÇIN</a:t>
            </a:r>
          </a:p>
          <a:p>
            <a:pPr marL="0" lvl="0" indent="0" algn="ctr" rtl="0">
              <a:lnSpc>
                <a:spcPct val="130000"/>
              </a:lnSpc>
              <a:spcBef>
                <a:spcPts val="930"/>
              </a:spcBef>
              <a:spcAft>
                <a:spcPts val="0"/>
              </a:spcAft>
              <a:buClr>
                <a:schemeClr val="lt2"/>
              </a:buClr>
              <a:buSzPts val="1850"/>
              <a:buNone/>
            </a:pPr>
            <a:r>
              <a:rPr lang="tr-TR" sz="1850" dirty="0" smtClean="0"/>
              <a:t>Ayhan Bozpınar Anadolu Lisesi </a:t>
            </a:r>
            <a:r>
              <a:rPr lang="tr-TR" sz="1850" dirty="0" smtClean="0"/>
              <a:t>Rehberlik </a:t>
            </a:r>
            <a:r>
              <a:rPr lang="tr-TR" sz="1850" dirty="0" smtClean="0"/>
              <a:t>Servisi</a:t>
            </a:r>
            <a:endParaRPr dirty="0"/>
          </a:p>
          <a:p>
            <a:pPr marL="0" lvl="0" indent="0" algn="l" rtl="0">
              <a:lnSpc>
                <a:spcPct val="130000"/>
              </a:lnSpc>
              <a:spcBef>
                <a:spcPts val="930"/>
              </a:spcBef>
              <a:spcAft>
                <a:spcPts val="0"/>
              </a:spcAft>
              <a:buClr>
                <a:schemeClr val="lt2"/>
              </a:buClr>
              <a:buSzPts val="1850"/>
              <a:buNone/>
            </a:pPr>
            <a:endParaRPr sz="1850" dirty="0"/>
          </a:p>
        </p:txBody>
      </p:sp>
      <p:sp>
        <p:nvSpPr>
          <p:cNvPr id="968" name="Google Shape;968;p1"/>
          <p:cNvSpPr/>
          <p:nvPr/>
        </p:nvSpPr>
        <p:spPr>
          <a:xfrm>
            <a:off x="489004" y="381662"/>
            <a:ext cx="5188465" cy="5756744"/>
          </a:xfrm>
          <a:prstGeom prst="roundRect">
            <a:avLst>
              <a:gd name="adj" fmla="val 16667"/>
            </a:avLst>
          </a:prstGeom>
          <a:solidFill>
            <a:schemeClr val="lt1"/>
          </a:solidFill>
          <a:ln w="12700" cap="flat" cmpd="sng">
            <a:solidFill>
              <a:srgbClr val="F0AAE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4400" b="1" i="0" u="none" strike="noStrike" cap="none" dirty="0">
                <a:solidFill>
                  <a:srgbClr val="BBE1E5"/>
                </a:solidFill>
                <a:latin typeface="Times New Roman"/>
                <a:ea typeface="Times New Roman"/>
                <a:cs typeface="Times New Roman"/>
                <a:sym typeface="Times New Roman"/>
              </a:rPr>
              <a:t>ÖFKE VE STRESTEN UZAK DURMANIN YOLLARIYLA </a:t>
            </a:r>
          </a:p>
          <a:p>
            <a:pPr marL="0" marR="0" lvl="0" indent="0" algn="ctr" rtl="0">
              <a:spcBef>
                <a:spcPts val="0"/>
              </a:spcBef>
              <a:spcAft>
                <a:spcPts val="0"/>
              </a:spcAft>
              <a:buNone/>
            </a:pPr>
            <a:r>
              <a:rPr lang="tr-TR" sz="4400" b="1" i="0" u="none" strike="noStrike" cap="none" dirty="0">
                <a:solidFill>
                  <a:srgbClr val="BBE1E5"/>
                </a:solidFill>
                <a:latin typeface="Times New Roman"/>
                <a:ea typeface="Times New Roman"/>
                <a:cs typeface="Times New Roman"/>
                <a:sym typeface="Times New Roman"/>
              </a:rPr>
              <a:t>KENDİMİZİ GÜÇLENDİRME ZAMANI</a:t>
            </a:r>
            <a:endParaRPr sz="4400" dirty="0"/>
          </a:p>
        </p:txBody>
      </p:sp>
      <p:pic>
        <p:nvPicPr>
          <p:cNvPr id="969" name="Google Shape;969;p1"/>
          <p:cNvPicPr preferRelativeResize="0"/>
          <p:nvPr/>
        </p:nvPicPr>
        <p:blipFill rotWithShape="1">
          <a:blip r:embed="rId3">
            <a:alphaModFix/>
          </a:blip>
          <a:srcRect/>
          <a:stretch/>
        </p:blipFill>
        <p:spPr>
          <a:xfrm>
            <a:off x="6447297" y="3092714"/>
            <a:ext cx="4816816" cy="2061913"/>
          </a:xfrm>
          <a:prstGeom prst="rect">
            <a:avLst/>
          </a:prstGeom>
          <a:noFill/>
          <a:ln>
            <a:noFill/>
          </a:ln>
        </p:spPr>
      </p:pic>
      <p:pic>
        <p:nvPicPr>
          <p:cNvPr id="1026" name="Picture 2" descr="C:\Users\Bünyamin\Desktop\ÖZDEN\logolar\ABAL yazısı.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0038" y="447019"/>
            <a:ext cx="1851335" cy="235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83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6"/>
          <p:cNvSpPr txBox="1">
            <a:spLocks noGrp="1"/>
          </p:cNvSpPr>
          <p:nvPr>
            <p:ph type="title"/>
          </p:nvPr>
        </p:nvSpPr>
        <p:spPr>
          <a:xfrm>
            <a:off x="4763069" y="365125"/>
            <a:ext cx="6590730" cy="13255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1800"/>
              <a:buNone/>
            </a:pPr>
            <a:r>
              <a:rPr lang="tr-TR" dirty="0"/>
              <a:t>Olumsuz Yönleri</a:t>
            </a:r>
            <a:endParaRPr dirty="0"/>
          </a:p>
        </p:txBody>
      </p:sp>
      <p:sp>
        <p:nvSpPr>
          <p:cNvPr id="484" name="Google Shape;484;p66"/>
          <p:cNvSpPr txBox="1">
            <a:spLocks noGrp="1"/>
          </p:cNvSpPr>
          <p:nvPr>
            <p:ph idx="1"/>
          </p:nvPr>
        </p:nvSpPr>
        <p:spPr>
          <a:xfrm>
            <a:off x="2933699" y="2129060"/>
            <a:ext cx="8770571" cy="4550036"/>
          </a:xfrm>
          <a:prstGeom prst="rect">
            <a:avLst/>
          </a:prstGeom>
          <a:noFill/>
          <a:ln>
            <a:noFill/>
          </a:ln>
        </p:spPr>
        <p:txBody>
          <a:bodyPr spcFirstLastPara="1" wrap="square" lIns="91425" tIns="45700" rIns="91425" bIns="45700" anchor="t" anchorCtr="0">
            <a:noAutofit/>
          </a:bodyPr>
          <a:lstStyle/>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Öfkeniz sonunda, fiziksel saldırganlık veya şiddete dönüşebilir, </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tutuklanabilir, hapse düşebilir, </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fiziksel olarak yara alabilir, </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sevdiklerinizi kaybedebilir, </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madde kullanmaya başlayabilir,</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tedavi sürecinizi bozabilir veya </a:t>
            </a:r>
            <a:endParaRPr sz="24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400" dirty="0">
                <a:latin typeface="Times New Roman" panose="02020603050405020304" pitchFamily="18" charset="0"/>
                <a:cs typeface="Times New Roman" panose="02020603050405020304" pitchFamily="18" charset="0"/>
              </a:rPr>
              <a:t>kendinizi pişman, suçlu ve yaptıklarınız nedeni ile utanmış hissedebilirsiniz.</a:t>
            </a:r>
            <a:endParaRPr sz="2400" dirty="0">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ts val="1440"/>
              <a:buNone/>
            </a:pPr>
            <a:endParaRPr sz="2400"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3"/>
          <a:stretch>
            <a:fillRect/>
          </a:stretch>
        </p:blipFill>
        <p:spPr>
          <a:xfrm>
            <a:off x="714563" y="455561"/>
            <a:ext cx="3598130" cy="1960093"/>
          </a:xfrm>
          <a:prstGeom prst="rect">
            <a:avLst/>
          </a:prstGeom>
        </p:spPr>
      </p:pic>
    </p:spTree>
    <p:extLst>
      <p:ext uri="{BB962C8B-B14F-4D97-AF65-F5344CB8AC3E}">
        <p14:creationId xmlns:p14="http://schemas.microsoft.com/office/powerpoint/2010/main" val="31322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7"/>
          <p:cNvSpPr txBox="1">
            <a:spLocks noGrp="1"/>
          </p:cNvSpPr>
          <p:nvPr>
            <p:ph type="title"/>
          </p:nvPr>
        </p:nvSpPr>
        <p:spPr>
          <a:xfrm>
            <a:off x="3101009" y="452722"/>
            <a:ext cx="8488016" cy="1576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1800"/>
              <a:buNone/>
            </a:pPr>
            <a:r>
              <a:rPr lang="tr-TR" sz="3600" dirty="0">
                <a:latin typeface="Times New Roman" panose="02020603050405020304" pitchFamily="18" charset="0"/>
                <a:cs typeface="Times New Roman" panose="02020603050405020304" pitchFamily="18" charset="0"/>
              </a:rPr>
              <a:t>Öfkenizi Olumlu Ya Da Olumsuza Çevirmek Sizin Elinizde</a:t>
            </a:r>
          </a:p>
        </p:txBody>
      </p:sp>
      <p:sp>
        <p:nvSpPr>
          <p:cNvPr id="490" name="Google Shape;490;p67"/>
          <p:cNvSpPr txBox="1">
            <a:spLocks noGrp="1"/>
          </p:cNvSpPr>
          <p:nvPr>
            <p:ph idx="1"/>
          </p:nvPr>
        </p:nvSpPr>
        <p:spPr>
          <a:xfrm>
            <a:off x="2743120" y="2047461"/>
            <a:ext cx="9064566" cy="4200964"/>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Olay: Bir hafta önce alınan bilgisayarın bozulması</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Düşünce: Bu kadar kısa sürede bilgisayar mı bozulur?</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Duygu: (Şaşkınlık) Öfke</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Davranış: Gidip alınan yerle görüşülmesi ve gerekli işlemin yapılmasının istenmesi</a:t>
            </a:r>
          </a:p>
          <a:p>
            <a:pPr marL="38100" lvl="0" indent="0" algn="ctr" rtl="0">
              <a:lnSpc>
                <a:spcPct val="100000"/>
              </a:lnSpc>
              <a:spcBef>
                <a:spcPts val="1000"/>
              </a:spcBef>
              <a:spcAft>
                <a:spcPts val="0"/>
              </a:spcAft>
              <a:buSzPts val="3000"/>
              <a:buNone/>
            </a:pPr>
            <a:r>
              <a:rPr lang="tr-TR" sz="2800" b="1" dirty="0">
                <a:latin typeface="Times New Roman" panose="02020603050405020304" pitchFamily="18" charset="0"/>
                <a:cs typeface="Times New Roman" panose="02020603050405020304" pitchFamily="18" charset="0"/>
              </a:rPr>
              <a:t>Öfkenin sonucu?</a:t>
            </a:r>
            <a:endParaRPr sz="2800" b="1" dirty="0">
              <a:latin typeface="Times New Roman" panose="02020603050405020304" pitchFamily="18" charset="0"/>
              <a:cs typeface="Times New Roman" panose="02020603050405020304" pitchFamily="18" charset="0"/>
            </a:endParaRPr>
          </a:p>
        </p:txBody>
      </p:sp>
      <p:pic>
        <p:nvPicPr>
          <p:cNvPr id="491" name="Google Shape;491;p67"/>
          <p:cNvPicPr preferRelativeResize="0"/>
          <p:nvPr/>
        </p:nvPicPr>
        <p:blipFill rotWithShape="1">
          <a:blip r:embed="rId3">
            <a:alphaModFix/>
          </a:blip>
          <a:srcRect/>
          <a:stretch/>
        </p:blipFill>
        <p:spPr>
          <a:xfrm>
            <a:off x="3101009" y="5465408"/>
            <a:ext cx="1828959" cy="597460"/>
          </a:xfrm>
          <a:prstGeom prst="rect">
            <a:avLst/>
          </a:prstGeom>
          <a:noFill/>
          <a:ln>
            <a:noFill/>
          </a:ln>
        </p:spPr>
      </p:pic>
      <p:pic>
        <p:nvPicPr>
          <p:cNvPr id="492" name="Google Shape;492;p67"/>
          <p:cNvPicPr preferRelativeResize="0"/>
          <p:nvPr/>
        </p:nvPicPr>
        <p:blipFill rotWithShape="1">
          <a:blip r:embed="rId4">
            <a:alphaModFix/>
          </a:blip>
          <a:srcRect/>
          <a:stretch/>
        </p:blipFill>
        <p:spPr>
          <a:xfrm>
            <a:off x="8435318" y="5465408"/>
            <a:ext cx="1828959" cy="597460"/>
          </a:xfrm>
          <a:prstGeom prst="rect">
            <a:avLst/>
          </a:prstGeom>
          <a:noFill/>
          <a:ln>
            <a:noFill/>
          </a:ln>
        </p:spPr>
      </p:pic>
    </p:spTree>
    <p:extLst>
      <p:ext uri="{BB962C8B-B14F-4D97-AF65-F5344CB8AC3E}">
        <p14:creationId xmlns:p14="http://schemas.microsoft.com/office/powerpoint/2010/main" val="74362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68"/>
          <p:cNvSpPr txBox="1">
            <a:spLocks noGrp="1"/>
          </p:cNvSpPr>
          <p:nvPr>
            <p:ph type="title"/>
          </p:nvPr>
        </p:nvSpPr>
        <p:spPr>
          <a:xfrm>
            <a:off x="3001616" y="452721"/>
            <a:ext cx="8786193" cy="1733888"/>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chemeClr val="lt2"/>
              </a:buClr>
              <a:buSzPts val="1800"/>
            </a:pPr>
            <a:r>
              <a:rPr lang="tr-TR" sz="3600" dirty="0">
                <a:latin typeface="Times New Roman" panose="02020603050405020304" pitchFamily="18" charset="0"/>
                <a:cs typeface="Times New Roman" panose="02020603050405020304" pitchFamily="18" charset="0"/>
              </a:rPr>
              <a:t>Öfkenizi Olumlu Ya Da Olumsuza Çevirmek Sizin Elinizde</a:t>
            </a:r>
            <a:endParaRPr sz="3600" dirty="0">
              <a:latin typeface="Times New Roman" panose="02020603050405020304" pitchFamily="18" charset="0"/>
              <a:cs typeface="Times New Roman" panose="02020603050405020304" pitchFamily="18" charset="0"/>
            </a:endParaRPr>
          </a:p>
        </p:txBody>
      </p:sp>
      <p:sp>
        <p:nvSpPr>
          <p:cNvPr id="498" name="Google Shape;498;p68"/>
          <p:cNvSpPr txBox="1">
            <a:spLocks noGrp="1"/>
          </p:cNvSpPr>
          <p:nvPr>
            <p:ph idx="1"/>
          </p:nvPr>
        </p:nvSpPr>
        <p:spPr>
          <a:xfrm>
            <a:off x="3001616" y="2046930"/>
            <a:ext cx="9044610" cy="4061816"/>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Olay: Bir hafta önce alınan bilgisayarın bozulması</a:t>
            </a:r>
            <a:endParaRPr sz="24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Düşünce: Bu kadar kısa sürede bilgisayar mı bozulur? Görürler onlar!</a:t>
            </a:r>
            <a:endParaRPr sz="2400" dirty="0">
              <a:latin typeface="Times New Roman" panose="02020603050405020304" pitchFamily="18" charset="0"/>
              <a:cs typeface="Times New Roman" panose="02020603050405020304" pitchFamily="18" charset="0"/>
            </a:endParaRPr>
          </a:p>
          <a:p>
            <a:pPr marL="457200" lvl="0" indent="-419100">
              <a:lnSpc>
                <a:spcPct val="100000"/>
              </a:lnSpc>
              <a:spcBef>
                <a:spcPts val="1000"/>
              </a:spcBef>
              <a:buSzPts val="3000"/>
              <a:buChar char="►"/>
            </a:pPr>
            <a:r>
              <a:rPr lang="tr-TR" sz="2400" dirty="0">
                <a:latin typeface="Times New Roman" panose="02020603050405020304" pitchFamily="18" charset="0"/>
                <a:cs typeface="Times New Roman" panose="02020603050405020304" pitchFamily="18" charset="0"/>
              </a:rPr>
              <a:t>Duygu: </a:t>
            </a:r>
            <a:r>
              <a:rPr lang="tr-TR" sz="2400" dirty="0">
                <a:solidFill>
                  <a:srgbClr val="373545">
                    <a:lumMod val="75000"/>
                    <a:lumOff val="25000"/>
                  </a:srgbClr>
                </a:solidFill>
                <a:latin typeface="Times New Roman" panose="02020603050405020304" pitchFamily="18" charset="0"/>
                <a:cs typeface="Times New Roman" panose="02020603050405020304" pitchFamily="18" charset="0"/>
              </a:rPr>
              <a:t>(Kandırılmışlık, aldatılmışlık) </a:t>
            </a:r>
            <a:r>
              <a:rPr lang="tr-TR" sz="2400" dirty="0">
                <a:latin typeface="Times New Roman" panose="02020603050405020304" pitchFamily="18" charset="0"/>
                <a:cs typeface="Times New Roman" panose="02020603050405020304" pitchFamily="18" charset="0"/>
              </a:rPr>
              <a:t>Öfke</a:t>
            </a:r>
            <a:endParaRPr sz="24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Davranış: Bilgisayarın alındığı yere gidip olay çıkarmak, görevlilerle kavga etmek </a:t>
            </a:r>
          </a:p>
          <a:p>
            <a:pPr marL="38100" lvl="0" indent="0" algn="ctr">
              <a:lnSpc>
                <a:spcPct val="100000"/>
              </a:lnSpc>
              <a:spcBef>
                <a:spcPts val="1000"/>
              </a:spcBef>
              <a:buSzPts val="3000"/>
              <a:buNone/>
            </a:pPr>
            <a:r>
              <a:rPr lang="tr-TR" sz="2400" b="1" dirty="0">
                <a:solidFill>
                  <a:srgbClr val="373545">
                    <a:lumMod val="75000"/>
                    <a:lumOff val="25000"/>
                  </a:srgbClr>
                </a:solidFill>
                <a:latin typeface="Times New Roman" panose="02020603050405020304" pitchFamily="18" charset="0"/>
                <a:cs typeface="Times New Roman" panose="02020603050405020304" pitchFamily="18" charset="0"/>
              </a:rPr>
              <a:t>Öfkenin sonucu?</a:t>
            </a:r>
          </a:p>
        </p:txBody>
      </p:sp>
      <p:pic>
        <p:nvPicPr>
          <p:cNvPr id="499" name="Google Shape;499;p68"/>
          <p:cNvPicPr preferRelativeResize="0"/>
          <p:nvPr/>
        </p:nvPicPr>
        <p:blipFill rotWithShape="1">
          <a:blip r:embed="rId3">
            <a:alphaModFix/>
          </a:blip>
          <a:srcRect/>
          <a:stretch/>
        </p:blipFill>
        <p:spPr>
          <a:xfrm>
            <a:off x="4631554" y="5511286"/>
            <a:ext cx="1828959" cy="597460"/>
          </a:xfrm>
          <a:prstGeom prst="rect">
            <a:avLst/>
          </a:prstGeom>
          <a:solidFill>
            <a:schemeClr val="accent6"/>
          </a:solidFill>
          <a:ln>
            <a:noFill/>
          </a:ln>
        </p:spPr>
      </p:pic>
      <p:pic>
        <p:nvPicPr>
          <p:cNvPr id="500" name="Google Shape;500;p68"/>
          <p:cNvPicPr preferRelativeResize="0"/>
          <p:nvPr/>
        </p:nvPicPr>
        <p:blipFill rotWithShape="1">
          <a:blip r:embed="rId4">
            <a:alphaModFix/>
          </a:blip>
          <a:srcRect/>
          <a:stretch/>
        </p:blipFill>
        <p:spPr>
          <a:xfrm>
            <a:off x="8801701" y="5511286"/>
            <a:ext cx="1828959" cy="597460"/>
          </a:xfrm>
          <a:prstGeom prst="rect">
            <a:avLst/>
          </a:prstGeom>
          <a:noFill/>
          <a:ln>
            <a:noFill/>
          </a:ln>
        </p:spPr>
      </p:pic>
    </p:spTree>
    <p:extLst>
      <p:ext uri="{BB962C8B-B14F-4D97-AF65-F5344CB8AC3E}">
        <p14:creationId xmlns:p14="http://schemas.microsoft.com/office/powerpoint/2010/main" val="215077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9"/>
          <p:cNvSpPr txBox="1">
            <a:spLocks noGrp="1"/>
          </p:cNvSpPr>
          <p:nvPr>
            <p:ph type="title"/>
          </p:nvPr>
        </p:nvSpPr>
        <p:spPr>
          <a:xfrm>
            <a:off x="2802834" y="452719"/>
            <a:ext cx="9064488" cy="1773645"/>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chemeClr val="lt2"/>
              </a:buClr>
              <a:buSzPts val="1800"/>
            </a:pPr>
            <a:r>
              <a:rPr lang="tr-TR" sz="3600" dirty="0"/>
              <a:t>Öfkenizi Olumlu Ya Da Olumsuza Çevirmek Sizin Elinizde</a:t>
            </a:r>
            <a:endParaRPr sz="3600" dirty="0"/>
          </a:p>
        </p:txBody>
      </p:sp>
      <p:sp>
        <p:nvSpPr>
          <p:cNvPr id="506" name="Google Shape;506;p69"/>
          <p:cNvSpPr txBox="1">
            <a:spLocks noGrp="1"/>
          </p:cNvSpPr>
          <p:nvPr>
            <p:ph idx="1"/>
          </p:nvPr>
        </p:nvSpPr>
        <p:spPr>
          <a:xfrm>
            <a:off x="2802834" y="2226364"/>
            <a:ext cx="9064488" cy="4021961"/>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Olay: Okulda çocuğuna şiddet uygulandığının öğrenilmesi</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Düşünce: Günlerini gösteririm!</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Duygu: (Aşağılanma, adaletsizlik) Öfke</a:t>
            </a:r>
            <a:endParaRPr sz="28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800" dirty="0">
                <a:latin typeface="Times New Roman" panose="02020603050405020304" pitchFamily="18" charset="0"/>
                <a:cs typeface="Times New Roman" panose="02020603050405020304" pitchFamily="18" charset="0"/>
              </a:rPr>
              <a:t>Davranış: Okula gidip çocuğuna şiddet uygulayanlara şiddet uygulamak</a:t>
            </a:r>
          </a:p>
          <a:p>
            <a:pPr marL="38100" lvl="0" indent="0" algn="ctr" rtl="0">
              <a:lnSpc>
                <a:spcPct val="100000"/>
              </a:lnSpc>
              <a:spcBef>
                <a:spcPts val="1000"/>
              </a:spcBef>
              <a:spcAft>
                <a:spcPts val="0"/>
              </a:spcAft>
              <a:buSzPts val="3000"/>
              <a:buNone/>
            </a:pPr>
            <a:r>
              <a:rPr lang="tr-TR" sz="2800" b="1" dirty="0">
                <a:latin typeface="Times New Roman" panose="02020603050405020304" pitchFamily="18" charset="0"/>
                <a:cs typeface="Times New Roman" panose="02020603050405020304" pitchFamily="18" charset="0"/>
              </a:rPr>
              <a:t>Öfkenin sonucu?</a:t>
            </a:r>
            <a:endParaRPr sz="2800" b="1" dirty="0">
              <a:latin typeface="Times New Roman" panose="02020603050405020304" pitchFamily="18" charset="0"/>
              <a:cs typeface="Times New Roman" panose="02020603050405020304" pitchFamily="18" charset="0"/>
            </a:endParaRPr>
          </a:p>
        </p:txBody>
      </p:sp>
      <p:pic>
        <p:nvPicPr>
          <p:cNvPr id="507" name="Google Shape;507;p69"/>
          <p:cNvPicPr preferRelativeResize="0"/>
          <p:nvPr/>
        </p:nvPicPr>
        <p:blipFill rotWithShape="1">
          <a:blip r:embed="rId3">
            <a:alphaModFix/>
          </a:blip>
          <a:srcRect/>
          <a:stretch/>
        </p:blipFill>
        <p:spPr>
          <a:xfrm>
            <a:off x="5074714" y="5744743"/>
            <a:ext cx="4883319" cy="609653"/>
          </a:xfrm>
          <a:prstGeom prst="rect">
            <a:avLst/>
          </a:prstGeom>
          <a:noFill/>
          <a:ln>
            <a:noFill/>
          </a:ln>
        </p:spPr>
      </p:pic>
    </p:spTree>
    <p:extLst>
      <p:ext uri="{BB962C8B-B14F-4D97-AF65-F5344CB8AC3E}">
        <p14:creationId xmlns:p14="http://schemas.microsoft.com/office/powerpoint/2010/main" val="280312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0"/>
          <p:cNvSpPr txBox="1">
            <a:spLocks noGrp="1"/>
          </p:cNvSpPr>
          <p:nvPr>
            <p:ph type="title"/>
          </p:nvPr>
        </p:nvSpPr>
        <p:spPr>
          <a:xfrm>
            <a:off x="2683564" y="452720"/>
            <a:ext cx="8786193" cy="1354912"/>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chemeClr val="lt2"/>
              </a:buClr>
              <a:buSzPts val="1800"/>
            </a:pPr>
            <a:r>
              <a:rPr lang="tr-TR" sz="3600" dirty="0">
                <a:latin typeface="Times New Roman" panose="02020603050405020304" pitchFamily="18" charset="0"/>
                <a:cs typeface="Times New Roman" panose="02020603050405020304" pitchFamily="18" charset="0"/>
              </a:rPr>
              <a:t>Öfkenizi Olumlu Ya Da Olumsuza Çevirmek Sizin Elinizde</a:t>
            </a:r>
            <a:endParaRPr sz="3600" dirty="0">
              <a:latin typeface="Times New Roman" panose="02020603050405020304" pitchFamily="18" charset="0"/>
              <a:cs typeface="Times New Roman" panose="02020603050405020304" pitchFamily="18" charset="0"/>
            </a:endParaRPr>
          </a:p>
        </p:txBody>
      </p:sp>
      <p:sp>
        <p:nvSpPr>
          <p:cNvPr id="513" name="Google Shape;513;p70"/>
          <p:cNvSpPr txBox="1">
            <a:spLocks noGrp="1"/>
          </p:cNvSpPr>
          <p:nvPr>
            <p:ph idx="1"/>
          </p:nvPr>
        </p:nvSpPr>
        <p:spPr>
          <a:xfrm>
            <a:off x="2683564" y="2206486"/>
            <a:ext cx="9044610" cy="4041865"/>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Olay: Okulda çocuğuna şiddet uygulandığının öğrenilmesi</a:t>
            </a:r>
            <a:endParaRPr sz="24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Düşünce: Kimsenin çocuğumu hırpalamaya hakkı yok, bir şey yapılmalı</a:t>
            </a:r>
            <a:endParaRPr sz="24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Duygu: (Adalet arayışı) Öfke</a:t>
            </a:r>
            <a:endParaRPr sz="2400" dirty="0">
              <a:latin typeface="Times New Roman" panose="02020603050405020304" pitchFamily="18" charset="0"/>
              <a:cs typeface="Times New Roman" panose="02020603050405020304" pitchFamily="18" charset="0"/>
            </a:endParaRPr>
          </a:p>
          <a:p>
            <a:pPr marL="457200" lvl="0" indent="-419100" algn="l" rtl="0">
              <a:lnSpc>
                <a:spcPct val="100000"/>
              </a:lnSpc>
              <a:spcBef>
                <a:spcPts val="1000"/>
              </a:spcBef>
              <a:spcAft>
                <a:spcPts val="0"/>
              </a:spcAft>
              <a:buSzPts val="3000"/>
              <a:buChar char="►"/>
            </a:pPr>
            <a:r>
              <a:rPr lang="tr-TR" sz="2400" dirty="0">
                <a:latin typeface="Times New Roman" panose="02020603050405020304" pitchFamily="18" charset="0"/>
                <a:cs typeface="Times New Roman" panose="02020603050405020304" pitchFamily="18" charset="0"/>
              </a:rPr>
              <a:t>Davranış: Okula gidip görüşülmesi ve şikayette bulunulması</a:t>
            </a:r>
          </a:p>
          <a:p>
            <a:pPr marL="38100" lvl="0" indent="0" algn="ctr" rtl="0">
              <a:lnSpc>
                <a:spcPct val="100000"/>
              </a:lnSpc>
              <a:spcBef>
                <a:spcPts val="1000"/>
              </a:spcBef>
              <a:spcAft>
                <a:spcPts val="0"/>
              </a:spcAft>
              <a:buSzPts val="3000"/>
              <a:buNone/>
            </a:pPr>
            <a:r>
              <a:rPr lang="tr-TR" sz="2400" b="1" dirty="0">
                <a:solidFill>
                  <a:srgbClr val="000000"/>
                </a:solidFill>
                <a:latin typeface="Times New Roman" panose="02020603050405020304" pitchFamily="18" charset="0"/>
                <a:ea typeface="Bookman Old Style"/>
                <a:cs typeface="Times New Roman" panose="02020603050405020304" pitchFamily="18" charset="0"/>
                <a:sym typeface="Bookman Old Style"/>
              </a:rPr>
              <a:t>Öfkenin sonucu?</a:t>
            </a:r>
            <a:endParaRPr sz="2400" b="1" dirty="0">
              <a:latin typeface="Times New Roman" panose="02020603050405020304" pitchFamily="18" charset="0"/>
              <a:cs typeface="Times New Roman" panose="02020603050405020304" pitchFamily="18" charset="0"/>
            </a:endParaRPr>
          </a:p>
        </p:txBody>
      </p:sp>
      <p:pic>
        <p:nvPicPr>
          <p:cNvPr id="514" name="Google Shape;514;p70"/>
          <p:cNvPicPr preferRelativeResize="0"/>
          <p:nvPr/>
        </p:nvPicPr>
        <p:blipFill rotWithShape="1">
          <a:blip r:embed="rId3">
            <a:alphaModFix/>
          </a:blip>
          <a:srcRect/>
          <a:stretch/>
        </p:blipFill>
        <p:spPr>
          <a:xfrm>
            <a:off x="4332930" y="5638698"/>
            <a:ext cx="4883319" cy="609653"/>
          </a:xfrm>
          <a:prstGeom prst="rect">
            <a:avLst/>
          </a:prstGeom>
          <a:noFill/>
          <a:ln>
            <a:noFill/>
          </a:ln>
        </p:spPr>
      </p:pic>
    </p:spTree>
    <p:extLst>
      <p:ext uri="{BB962C8B-B14F-4D97-AF65-F5344CB8AC3E}">
        <p14:creationId xmlns:p14="http://schemas.microsoft.com/office/powerpoint/2010/main" val="346157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71"/>
          <p:cNvSpPr txBox="1">
            <a:spLocks noGrp="1"/>
          </p:cNvSpPr>
          <p:nvPr>
            <p:ph idx="4294967295"/>
          </p:nvPr>
        </p:nvSpPr>
        <p:spPr>
          <a:xfrm>
            <a:off x="2234289" y="1394636"/>
            <a:ext cx="8770937" cy="365125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rmAutofit/>
          </a:bodyPr>
          <a:lstStyle/>
          <a:p>
            <a:pPr marL="0" lvl="0" indent="0" algn="ctr" rtl="0">
              <a:lnSpc>
                <a:spcPct val="100000"/>
              </a:lnSpc>
              <a:spcBef>
                <a:spcPts val="480"/>
              </a:spcBef>
              <a:spcAft>
                <a:spcPts val="0"/>
              </a:spcAft>
              <a:buClr>
                <a:srgbClr val="000000"/>
              </a:buClr>
              <a:buSzPts val="2400"/>
              <a:buNone/>
            </a:pPr>
            <a:r>
              <a:rPr lang="tr-TR" sz="3000" b="1" i="1" dirty="0">
                <a:solidFill>
                  <a:srgbClr val="0070C0"/>
                </a:solidFill>
                <a:latin typeface="Times New Roman" panose="02020603050405020304" pitchFamily="18" charset="0"/>
                <a:ea typeface="Bookman Old Style"/>
                <a:cs typeface="Times New Roman" panose="02020603050405020304" pitchFamily="18" charset="0"/>
                <a:sym typeface="Bookman Old Style"/>
              </a:rPr>
              <a:t>Önemli olan, öfkelenmemek değil, öfkenin sonunda verdiğimiz tepkileri kontrol edebilmektir.</a:t>
            </a:r>
          </a:p>
          <a:p>
            <a:pPr marL="0" lvl="0" indent="0" algn="ctr" rtl="0">
              <a:lnSpc>
                <a:spcPct val="100000"/>
              </a:lnSpc>
              <a:spcBef>
                <a:spcPts val="480"/>
              </a:spcBef>
              <a:spcAft>
                <a:spcPts val="0"/>
              </a:spcAft>
              <a:buClr>
                <a:srgbClr val="000000"/>
              </a:buClr>
              <a:buSzPts val="2400"/>
              <a:buNone/>
            </a:pPr>
            <a:r>
              <a:rPr lang="tr-TR" sz="3000" b="1" i="1" dirty="0">
                <a:solidFill>
                  <a:srgbClr val="000000"/>
                </a:solidFill>
                <a:latin typeface="Times New Roman" panose="02020603050405020304" pitchFamily="18" charset="0"/>
                <a:ea typeface="Bookman Old Style"/>
                <a:cs typeface="Times New Roman" panose="02020603050405020304" pitchFamily="18" charset="0"/>
                <a:sym typeface="Bookman Old Style"/>
              </a:rPr>
              <a:t> </a:t>
            </a:r>
            <a:endParaRPr sz="3000" b="1" dirty="0">
              <a:latin typeface="Times New Roman" panose="02020603050405020304" pitchFamily="18" charset="0"/>
              <a:cs typeface="Times New Roman" panose="02020603050405020304" pitchFamily="18" charset="0"/>
            </a:endParaRPr>
          </a:p>
          <a:p>
            <a:pPr marL="0" lvl="0" indent="0" algn="ctr" rtl="0">
              <a:lnSpc>
                <a:spcPct val="100000"/>
              </a:lnSpc>
              <a:spcBef>
                <a:spcPts val="480"/>
              </a:spcBef>
              <a:spcAft>
                <a:spcPts val="0"/>
              </a:spcAft>
              <a:buClr>
                <a:srgbClr val="000000"/>
              </a:buClr>
              <a:buSzPts val="2400"/>
              <a:buNone/>
            </a:pPr>
            <a:r>
              <a:rPr lang="tr-TR" sz="3000" b="1" i="1" dirty="0">
                <a:solidFill>
                  <a:srgbClr val="00B050"/>
                </a:solidFill>
                <a:latin typeface="Times New Roman" panose="02020603050405020304" pitchFamily="18" charset="0"/>
                <a:ea typeface="Bookman Old Style"/>
                <a:cs typeface="Times New Roman" panose="02020603050405020304" pitchFamily="18" charset="0"/>
                <a:sym typeface="Bookman Old Style"/>
              </a:rPr>
              <a:t>Öfkemizi kontrol altına alarak, kendimize ve başkalarına zarar vermesini engellememiz gerekir.</a:t>
            </a:r>
            <a:r>
              <a:rPr lang="tr-TR" sz="3000" b="1" dirty="0">
                <a:solidFill>
                  <a:srgbClr val="00B050"/>
                </a:solidFill>
                <a:latin typeface="Times New Roman" panose="02020603050405020304" pitchFamily="18" charset="0"/>
                <a:ea typeface="Bookman Old Style"/>
                <a:cs typeface="Times New Roman" panose="02020603050405020304" pitchFamily="18" charset="0"/>
                <a:sym typeface="Bookman Old Style"/>
              </a:rPr>
              <a:t> </a:t>
            </a:r>
            <a:endParaRPr sz="3000" b="1" dirty="0">
              <a:solidFill>
                <a:srgbClr val="00B050"/>
              </a:solidFill>
              <a:latin typeface="Times New Roman" panose="02020603050405020304" pitchFamily="18" charset="0"/>
              <a:cs typeface="Times New Roman" panose="02020603050405020304" pitchFamily="18" charset="0"/>
            </a:endParaRPr>
          </a:p>
          <a:p>
            <a:pPr marL="0" lvl="0" indent="0" algn="ctr" rtl="0">
              <a:lnSpc>
                <a:spcPct val="100000"/>
              </a:lnSpc>
              <a:spcBef>
                <a:spcPts val="400"/>
              </a:spcBef>
              <a:spcAft>
                <a:spcPts val="0"/>
              </a:spcAft>
              <a:buClr>
                <a:schemeClr val="lt1"/>
              </a:buClr>
              <a:buSzPts val="2000"/>
              <a:buNone/>
            </a:pPr>
            <a:endParaRPr sz="3000" b="1" dirty="0">
              <a:solidFill>
                <a:srgbClr val="000000"/>
              </a:solidFill>
              <a:latin typeface="Times New Roman" panose="02020603050405020304" pitchFamily="18" charset="0"/>
              <a:ea typeface="Bookman Old Style"/>
              <a:cs typeface="Times New Roman" panose="02020603050405020304" pitchFamily="18" charset="0"/>
              <a:sym typeface="Bookman Old Style"/>
            </a:endParaRPr>
          </a:p>
          <a:p>
            <a:pPr marL="457200" lvl="0" indent="-228600" algn="l" rtl="0">
              <a:lnSpc>
                <a:spcPct val="100000"/>
              </a:lnSpc>
              <a:spcBef>
                <a:spcPts val="1000"/>
              </a:spcBef>
              <a:spcAft>
                <a:spcPts val="0"/>
              </a:spcAft>
              <a:buSzPts val="1440"/>
              <a:buNone/>
            </a:pPr>
            <a:endParaRPr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0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4200"/>
              <a:buFont typeface="Arial"/>
              <a:buNone/>
            </a:pPr>
            <a:r>
              <a:rPr lang="tr-TR" dirty="0">
                <a:latin typeface="Times New Roman" panose="02020603050405020304" pitchFamily="18" charset="0"/>
                <a:cs typeface="Times New Roman" panose="02020603050405020304" pitchFamily="18" charset="0"/>
              </a:rPr>
              <a:t>Öfke normal bir duygudur</a:t>
            </a:r>
            <a:endParaRPr dirty="0">
              <a:latin typeface="Times New Roman" panose="02020603050405020304" pitchFamily="18" charset="0"/>
              <a:cs typeface="Times New Roman" panose="02020603050405020304" pitchFamily="18" charset="0"/>
            </a:endParaRPr>
          </a:p>
        </p:txBody>
      </p:sp>
      <p:sp>
        <p:nvSpPr>
          <p:cNvPr id="527" name="Google Shape;527;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2880"/>
              <a:buChar char="►"/>
            </a:pPr>
            <a:r>
              <a:rPr lang="tr-TR" sz="3600" dirty="0">
                <a:latin typeface="Times New Roman" panose="02020603050405020304" pitchFamily="18" charset="0"/>
                <a:cs typeface="Times New Roman" panose="02020603050405020304" pitchFamily="18" charset="0"/>
              </a:rPr>
              <a:t>Öfke, en temelde, </a:t>
            </a:r>
            <a:r>
              <a:rPr lang="tr-TR" sz="3600" dirty="0">
                <a:solidFill>
                  <a:srgbClr val="00B050"/>
                </a:solidFill>
                <a:latin typeface="Times New Roman" panose="02020603050405020304" pitchFamily="18" charset="0"/>
                <a:cs typeface="Times New Roman" panose="02020603050405020304" pitchFamily="18" charset="0"/>
              </a:rPr>
              <a:t>mutluluk, üzüntü, korku </a:t>
            </a:r>
            <a:r>
              <a:rPr lang="tr-TR" sz="3600" dirty="0">
                <a:latin typeface="Times New Roman" panose="02020603050405020304" pitchFamily="18" charset="0"/>
                <a:cs typeface="Times New Roman" panose="02020603050405020304" pitchFamily="18" charset="0"/>
              </a:rPr>
              <a:t>gibi normal ve sağlıklı bir duygudur. </a:t>
            </a:r>
          </a:p>
          <a:p>
            <a:pPr marL="342900" lvl="0" indent="-342900" algn="l" rtl="0">
              <a:lnSpc>
                <a:spcPct val="100000"/>
              </a:lnSpc>
              <a:spcBef>
                <a:spcPts val="0"/>
              </a:spcBef>
              <a:spcAft>
                <a:spcPts val="0"/>
              </a:spcAft>
              <a:buSzPts val="2880"/>
              <a:buChar char="►"/>
            </a:pPr>
            <a:endParaRPr lang="tr-TR" sz="3600"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0"/>
              </a:spcBef>
              <a:spcAft>
                <a:spcPts val="0"/>
              </a:spcAft>
              <a:buSzPts val="2880"/>
              <a:buChar char="►"/>
            </a:pPr>
            <a:r>
              <a:rPr lang="tr-TR" sz="3600" dirty="0">
                <a:latin typeface="Times New Roman" panose="02020603050405020304" pitchFamily="18" charset="0"/>
                <a:cs typeface="Times New Roman" panose="02020603050405020304" pitchFamily="18" charset="0"/>
              </a:rPr>
              <a:t>Öfke, kontrolden çıktığında ve yıkıcı bir hal aldığında, kişisel ilişkilerde ve kişinin tüm yaşam alanlarında problemlere yol açabilir.</a:t>
            </a:r>
            <a:endParaRPr dirty="0">
              <a:latin typeface="Times New Roman" panose="02020603050405020304" pitchFamily="18" charset="0"/>
              <a:cs typeface="Times New Roman" panose="02020603050405020304" pitchFamily="18" charset="0"/>
            </a:endParaRPr>
          </a:p>
          <a:p>
            <a:pPr marL="342900" lvl="0" indent="-160020" algn="l" rtl="0">
              <a:lnSpc>
                <a:spcPct val="100000"/>
              </a:lnSpc>
              <a:spcBef>
                <a:spcPts val="1000"/>
              </a:spcBef>
              <a:spcAft>
                <a:spcPts val="0"/>
              </a:spcAft>
              <a:buSzPts val="2880"/>
              <a:buNone/>
            </a:pPr>
            <a:endParaRP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25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9"/>
          <p:cNvSpPr txBox="1">
            <a:spLocks noGrp="1"/>
          </p:cNvSpPr>
          <p:nvPr>
            <p:ph type="title"/>
          </p:nvPr>
        </p:nvSpPr>
        <p:spPr>
          <a:xfrm>
            <a:off x="2941983" y="721233"/>
            <a:ext cx="8976426" cy="14005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4200"/>
              <a:buFont typeface="Arial"/>
              <a:buNone/>
            </a:pPr>
            <a:r>
              <a:rPr lang="tr-TR" dirty="0">
                <a:latin typeface="Times New Roman" panose="02020603050405020304" pitchFamily="18" charset="0"/>
                <a:cs typeface="Times New Roman" panose="02020603050405020304" pitchFamily="18" charset="0"/>
              </a:rPr>
              <a:t>Öfke Kontrolü Nedir?</a:t>
            </a:r>
            <a:endParaRPr dirty="0">
              <a:latin typeface="Times New Roman" panose="02020603050405020304" pitchFamily="18" charset="0"/>
              <a:cs typeface="Times New Roman" panose="02020603050405020304" pitchFamily="18" charset="0"/>
            </a:endParaRPr>
          </a:p>
        </p:txBody>
      </p:sp>
      <p:sp>
        <p:nvSpPr>
          <p:cNvPr id="534" name="Google Shape;534;p9"/>
          <p:cNvSpPr txBox="1">
            <a:spLocks noGrp="1"/>
          </p:cNvSpPr>
          <p:nvPr>
            <p:ph idx="1"/>
          </p:nvPr>
        </p:nvSpPr>
        <p:spPr>
          <a:xfrm>
            <a:off x="3064939" y="2357153"/>
            <a:ext cx="8266110" cy="412512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Öfke kontrolü, öfkeyi içe atmak veya bastırmak değildir. </a:t>
            </a:r>
            <a:endParaRPr sz="2800" dirty="0">
              <a:latin typeface="Times New Roman" panose="02020603050405020304" pitchFamily="18" charset="0"/>
              <a:cs typeface="Times New Roman" panose="02020603050405020304" pitchFamily="18" charset="0"/>
            </a:endParaRPr>
          </a:p>
          <a:p>
            <a:pPr marL="342900" indent="-342900">
              <a:lnSpc>
                <a:spcPct val="100000"/>
              </a:lnSpc>
              <a:spcBef>
                <a:spcPts val="1000"/>
              </a:spcBef>
              <a:buSzPts val="1920"/>
              <a:buFont typeface="Corbel" panose="020B0503020204020204" pitchFamily="34" charset="0"/>
              <a:buChar char="►"/>
            </a:pPr>
            <a:r>
              <a:rPr lang="tr-TR" sz="2800" dirty="0">
                <a:latin typeface="Times New Roman" panose="02020603050405020304" pitchFamily="18" charset="0"/>
                <a:cs typeface="Times New Roman" panose="02020603050405020304" pitchFamily="18" charset="0"/>
              </a:rPr>
              <a:t>Öfke kontrolünde öfkeye neden olan sorunu çözümsüz bir şekilde içe atma ve biriktirme yerine </a:t>
            </a:r>
            <a:r>
              <a:rPr lang="tr-TR" sz="2800" b="1" dirty="0">
                <a:latin typeface="Times New Roman" panose="02020603050405020304" pitchFamily="18" charset="0"/>
                <a:cs typeface="Times New Roman" panose="02020603050405020304" pitchFamily="18" charset="0"/>
              </a:rPr>
              <a:t>sakin bir şekilde olayı etraflıca düşünerek çözümler bulmak amaçlanır.</a:t>
            </a:r>
          </a:p>
          <a:p>
            <a:pPr marL="342900" lvl="0" indent="-342900" algn="l" rtl="0">
              <a:lnSpc>
                <a:spcPct val="100000"/>
              </a:lnSpc>
              <a:spcBef>
                <a:spcPts val="1000"/>
              </a:spcBef>
              <a:spcAft>
                <a:spcPts val="0"/>
              </a:spcAft>
              <a:buSzPts val="1920"/>
              <a:buChar char="►"/>
            </a:pPr>
            <a:r>
              <a:rPr lang="tr-TR" sz="2800" dirty="0">
                <a:latin typeface="Times New Roman" panose="02020603050405020304" pitchFamily="18" charset="0"/>
                <a:cs typeface="Times New Roman" panose="02020603050405020304" pitchFamily="18" charset="0"/>
              </a:rPr>
              <a:t>Öfke kontrolünde, öfke anında hemen tepki vermeme, sakin kalma teknikleri vardır. </a:t>
            </a:r>
            <a:endParaRPr sz="2800" dirty="0">
              <a:latin typeface="Times New Roman" panose="02020603050405020304" pitchFamily="18" charset="0"/>
              <a:cs typeface="Times New Roman" panose="02020603050405020304" pitchFamily="18" charset="0"/>
            </a:endParaRPr>
          </a:p>
          <a:p>
            <a:pPr marL="342900" lvl="0" indent="-220980" algn="l" rtl="0">
              <a:lnSpc>
                <a:spcPct val="100000"/>
              </a:lnSpc>
              <a:spcBef>
                <a:spcPts val="1000"/>
              </a:spcBef>
              <a:spcAft>
                <a:spcPts val="0"/>
              </a:spcAft>
              <a:buSzPts val="1920"/>
              <a:buNone/>
            </a:pPr>
            <a:endParaRPr sz="2800" dirty="0">
              <a:latin typeface="Times New Roman" panose="02020603050405020304" pitchFamily="18" charset="0"/>
              <a:cs typeface="Times New Roman" panose="02020603050405020304" pitchFamily="18" charset="0"/>
            </a:endParaRPr>
          </a:p>
        </p:txBody>
      </p:sp>
      <p:pic>
        <p:nvPicPr>
          <p:cNvPr id="535" name="Google Shape;535;p9"/>
          <p:cNvPicPr preferRelativeResize="0"/>
          <p:nvPr/>
        </p:nvPicPr>
        <p:blipFill rotWithShape="1">
          <a:blip r:embed="rId3">
            <a:alphaModFix/>
          </a:blip>
          <a:srcRect/>
          <a:stretch/>
        </p:blipFill>
        <p:spPr>
          <a:xfrm>
            <a:off x="340657" y="4538871"/>
            <a:ext cx="2467443" cy="1822172"/>
          </a:xfrm>
          <a:prstGeom prst="rect">
            <a:avLst/>
          </a:prstGeom>
          <a:noFill/>
          <a:ln>
            <a:noFill/>
          </a:ln>
        </p:spPr>
      </p:pic>
      <p:pic>
        <p:nvPicPr>
          <p:cNvPr id="2" name="Resim 1"/>
          <p:cNvPicPr>
            <a:picLocks noChangeAspect="1"/>
          </p:cNvPicPr>
          <p:nvPr/>
        </p:nvPicPr>
        <p:blipFill>
          <a:blip r:embed="rId4"/>
          <a:stretch>
            <a:fillRect/>
          </a:stretch>
        </p:blipFill>
        <p:spPr>
          <a:xfrm>
            <a:off x="262381" y="2121763"/>
            <a:ext cx="2545720" cy="2199860"/>
          </a:xfrm>
          <a:prstGeom prst="rect">
            <a:avLst/>
          </a:prstGeom>
        </p:spPr>
      </p:pic>
    </p:spTree>
    <p:extLst>
      <p:ext uri="{BB962C8B-B14F-4D97-AF65-F5344CB8AC3E}">
        <p14:creationId xmlns:p14="http://schemas.microsoft.com/office/powerpoint/2010/main" val="337341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2"/>
          <p:cNvSpPr txBox="1">
            <a:spLocks noGrp="1"/>
          </p:cNvSpPr>
          <p:nvPr>
            <p:ph type="title" idx="4294967295"/>
          </p:nvPr>
        </p:nvSpPr>
        <p:spPr>
          <a:xfrm>
            <a:off x="1713053" y="658813"/>
            <a:ext cx="10478947" cy="1689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tr-TR" b="1" dirty="0">
                <a:latin typeface="Times New Roman" panose="02020603050405020304" pitchFamily="18" charset="0"/>
                <a:cs typeface="Times New Roman" panose="02020603050405020304" pitchFamily="18" charset="0"/>
              </a:rPr>
              <a:t>ÖFKEYLE NASIL BAŞA ÇIKIYORSUNUZ?</a:t>
            </a:r>
            <a:endParaRPr b="1" dirty="0">
              <a:latin typeface="Times New Roman" panose="02020603050405020304" pitchFamily="18" charset="0"/>
              <a:cs typeface="Times New Roman" panose="02020603050405020304" pitchFamily="18" charset="0"/>
            </a:endParaRPr>
          </a:p>
        </p:txBody>
      </p:sp>
      <p:pic>
        <p:nvPicPr>
          <p:cNvPr id="557" name="Google Shape;557;p72" descr="http://multiplayerblog.mtv.com/wp-content/migration/images/angry_man_05.jpg">
            <a:hlinkClick r:id="rId3"/>
          </p:cNvPr>
          <p:cNvPicPr preferRelativeResize="0"/>
          <p:nvPr/>
        </p:nvPicPr>
        <p:blipFill rotWithShape="1">
          <a:blip r:embed="rId4">
            <a:alphaModFix/>
          </a:blip>
          <a:srcRect/>
          <a:stretch/>
        </p:blipFill>
        <p:spPr>
          <a:xfrm>
            <a:off x="2261152" y="2347869"/>
            <a:ext cx="7433757" cy="4194313"/>
          </a:xfrm>
          <a:prstGeom prst="rect">
            <a:avLst/>
          </a:prstGeom>
          <a:noFill/>
          <a:ln>
            <a:noFill/>
          </a:ln>
        </p:spPr>
      </p:pic>
    </p:spTree>
    <p:extLst>
      <p:ext uri="{BB962C8B-B14F-4D97-AF65-F5344CB8AC3E}">
        <p14:creationId xmlns:p14="http://schemas.microsoft.com/office/powerpoint/2010/main" val="339112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6"/>
          <p:cNvSpPr txBox="1">
            <a:spLocks noGrp="1"/>
          </p:cNvSpPr>
          <p:nvPr>
            <p:ph type="title"/>
          </p:nvPr>
        </p:nvSpPr>
        <p:spPr>
          <a:xfrm>
            <a:off x="3233530" y="749821"/>
            <a:ext cx="8209722" cy="12976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200"/>
              <a:buNone/>
            </a:pPr>
            <a:r>
              <a:rPr lang="tr-TR" dirty="0">
                <a:latin typeface="Times New Roman" panose="02020603050405020304" pitchFamily="18" charset="0"/>
                <a:cs typeface="Times New Roman" panose="02020603050405020304" pitchFamily="18" charset="0"/>
              </a:rPr>
              <a:t>Problemi kabul etmek </a:t>
            </a:r>
            <a:endParaRPr dirty="0">
              <a:latin typeface="Times New Roman" panose="02020603050405020304" pitchFamily="18" charset="0"/>
              <a:cs typeface="Times New Roman" panose="02020603050405020304" pitchFamily="18" charset="0"/>
            </a:endParaRPr>
          </a:p>
        </p:txBody>
      </p:sp>
      <p:sp>
        <p:nvSpPr>
          <p:cNvPr id="594" name="Google Shape;594;p16"/>
          <p:cNvSpPr txBox="1">
            <a:spLocks noGrp="1"/>
          </p:cNvSpPr>
          <p:nvPr>
            <p:ph idx="1"/>
          </p:nvPr>
        </p:nvSpPr>
        <p:spPr>
          <a:xfrm>
            <a:off x="1987827" y="2186609"/>
            <a:ext cx="8845826" cy="4061791"/>
          </a:xfrm>
          <a:prstGeom prst="rect">
            <a:avLst/>
          </a:prstGeom>
          <a:noFill/>
          <a:ln>
            <a:noFill/>
          </a:ln>
        </p:spPr>
        <p:txBody>
          <a:bodyPr spcFirstLastPara="1" wrap="square" lIns="91425" tIns="45700" rIns="91425" bIns="45700" anchor="t" anchorCtr="0">
            <a:noAutofit/>
          </a:bodyPr>
          <a:lstStyle/>
          <a:p>
            <a:pPr marL="342900" lvl="0" indent="-342900" algn="l" rtl="0">
              <a:lnSpc>
                <a:spcPct val="200000"/>
              </a:lnSpc>
              <a:spcBef>
                <a:spcPts val="1000"/>
              </a:spcBef>
              <a:spcAft>
                <a:spcPts val="0"/>
              </a:spcAft>
              <a:buSzPts val="1600"/>
              <a:buChar char="►"/>
            </a:pPr>
            <a:r>
              <a:rPr lang="tr-TR" sz="2400" dirty="0">
                <a:solidFill>
                  <a:srgbClr val="FF0000"/>
                </a:solidFill>
                <a:latin typeface="Times New Roman" panose="02020603050405020304" pitchFamily="18" charset="0"/>
                <a:cs typeface="Times New Roman" panose="02020603050405020304" pitchFamily="18" charset="0"/>
              </a:rPr>
              <a:t>Kabul edilmeyen ve itiraf edilmeyen öfke dolaylı yollardan ortaya çıkabilir</a:t>
            </a:r>
            <a:r>
              <a:rPr lang="tr-TR" sz="2400" dirty="0">
                <a:latin typeface="Times New Roman" panose="02020603050405020304" pitchFamily="18" charset="0"/>
                <a:cs typeface="Times New Roman" panose="02020603050405020304" pitchFamily="18" charset="0"/>
              </a:rPr>
              <a:t>. Kişi öfkeli olduğunu kabul etmezse, öfkesinin gerçek sebebini bulması mümkün olmayacaktır.</a:t>
            </a:r>
            <a:endParaRPr sz="2400" dirty="0">
              <a:latin typeface="Times New Roman" panose="02020603050405020304" pitchFamily="18" charset="0"/>
              <a:cs typeface="Times New Roman" panose="02020603050405020304" pitchFamily="18" charset="0"/>
            </a:endParaRPr>
          </a:p>
          <a:p>
            <a:pPr marL="342900" lvl="0" indent="-342900" algn="l" rtl="0">
              <a:lnSpc>
                <a:spcPct val="200000"/>
              </a:lnSpc>
              <a:spcBef>
                <a:spcPts val="1000"/>
              </a:spcBef>
              <a:spcAft>
                <a:spcPts val="0"/>
              </a:spcAft>
              <a:buSzPts val="1600"/>
              <a:buChar char="►"/>
            </a:pPr>
            <a:r>
              <a:rPr lang="tr-TR" sz="2400" dirty="0">
                <a:solidFill>
                  <a:srgbClr val="FF0000"/>
                </a:solidFill>
                <a:latin typeface="Times New Roman" panose="02020603050405020304" pitchFamily="18" charset="0"/>
                <a:cs typeface="Times New Roman" panose="02020603050405020304" pitchFamily="18" charset="0"/>
              </a:rPr>
              <a:t>İkinci adım, öfkenin nereden geldiğini bulmaktır</a:t>
            </a:r>
            <a:r>
              <a:rPr lang="tr-TR"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pic>
        <p:nvPicPr>
          <p:cNvPr id="595" name="Google Shape;595;p16"/>
          <p:cNvPicPr preferRelativeResize="0"/>
          <p:nvPr/>
        </p:nvPicPr>
        <p:blipFill rotWithShape="1">
          <a:blip r:embed="rId3">
            <a:alphaModFix/>
          </a:blip>
          <a:srcRect/>
          <a:stretch/>
        </p:blipFill>
        <p:spPr>
          <a:xfrm>
            <a:off x="9651106" y="3870055"/>
            <a:ext cx="2365094" cy="2517493"/>
          </a:xfrm>
          <a:prstGeom prst="rect">
            <a:avLst/>
          </a:prstGeom>
          <a:noFill/>
          <a:ln>
            <a:noFill/>
          </a:ln>
        </p:spPr>
      </p:pic>
    </p:spTree>
    <p:extLst>
      <p:ext uri="{BB962C8B-B14F-4D97-AF65-F5344CB8AC3E}">
        <p14:creationId xmlns:p14="http://schemas.microsoft.com/office/powerpoint/2010/main" val="294002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2"/>
          <p:cNvSpPr txBox="1">
            <a:spLocks noGrp="1"/>
          </p:cNvSpPr>
          <p:nvPr>
            <p:ph type="title"/>
          </p:nvPr>
        </p:nvSpPr>
        <p:spPr>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635E7B"/>
              </a:buClr>
              <a:buSzPts val="4400"/>
              <a:buFont typeface="Times New Roman"/>
              <a:buNone/>
            </a:pPr>
            <a:r>
              <a:rPr lang="tr-TR" dirty="0"/>
              <a:t>Sunum planı</a:t>
            </a:r>
            <a:endParaRPr dirty="0"/>
          </a:p>
        </p:txBody>
      </p:sp>
      <p:sp>
        <p:nvSpPr>
          <p:cNvPr id="975" name="Google Shape;975;p2"/>
          <p:cNvSpPr txBox="1">
            <a:spLocks noGrp="1"/>
          </p:cNvSpPr>
          <p:nvPr>
            <p:ph idx="1"/>
          </p:nvPr>
        </p:nvSpPr>
        <p:spPr>
          <a:xfrm>
            <a:off x="1884300" y="2438400"/>
            <a:ext cx="9819900" cy="3651600"/>
          </a:xfrm>
          <a:prstGeom prst="rect">
            <a:avLst/>
          </a:prstGeom>
          <a:noFill/>
          <a:ln>
            <a:noFill/>
          </a:ln>
        </p:spPr>
        <p:txBody>
          <a:bodyPr spcFirstLastPara="1" wrap="square" lIns="91425" tIns="45700" rIns="91425" bIns="45700" anchor="t" anchorCtr="0">
            <a:normAutofit/>
          </a:bodyPr>
          <a:lstStyle/>
          <a:p>
            <a:pPr marL="320040" lvl="0" indent="-383540" algn="l" rtl="0">
              <a:lnSpc>
                <a:spcPct val="111000"/>
              </a:lnSpc>
              <a:spcBef>
                <a:spcPts val="930"/>
              </a:spcBef>
              <a:spcAft>
                <a:spcPts val="0"/>
              </a:spcAft>
              <a:buClr>
                <a:srgbClr val="635E7B"/>
              </a:buClr>
              <a:buSzPts val="3000"/>
              <a:buChar char="–"/>
            </a:pPr>
            <a:r>
              <a:rPr lang="tr-TR" sz="3000" dirty="0"/>
              <a:t>Öfkenin kaynağı</a:t>
            </a:r>
          </a:p>
          <a:p>
            <a:pPr marL="320040" lvl="0" indent="-383540" algn="l" rtl="0">
              <a:lnSpc>
                <a:spcPct val="111000"/>
              </a:lnSpc>
              <a:spcBef>
                <a:spcPts val="930"/>
              </a:spcBef>
              <a:spcAft>
                <a:spcPts val="0"/>
              </a:spcAft>
              <a:buClr>
                <a:srgbClr val="635E7B"/>
              </a:buClr>
              <a:buSzPts val="3000"/>
              <a:buChar char="–"/>
            </a:pPr>
            <a:r>
              <a:rPr lang="tr-TR" sz="3000" dirty="0"/>
              <a:t>Bir duygu olarak öfke</a:t>
            </a:r>
          </a:p>
          <a:p>
            <a:pPr marL="320040" lvl="0" indent="-383540" algn="l" rtl="0">
              <a:lnSpc>
                <a:spcPct val="111000"/>
              </a:lnSpc>
              <a:spcBef>
                <a:spcPts val="930"/>
              </a:spcBef>
              <a:spcAft>
                <a:spcPts val="0"/>
              </a:spcAft>
              <a:buClr>
                <a:srgbClr val="635E7B"/>
              </a:buClr>
              <a:buSzPts val="3000"/>
              <a:buChar char="–"/>
            </a:pPr>
            <a:r>
              <a:rPr lang="tr-TR" sz="3000" dirty="0"/>
              <a:t>Öfke kontrol yöntemleri</a:t>
            </a:r>
          </a:p>
          <a:p>
            <a:pPr marL="320040" lvl="0" indent="-383540" algn="l" rtl="0">
              <a:lnSpc>
                <a:spcPct val="111000"/>
              </a:lnSpc>
              <a:spcBef>
                <a:spcPts val="930"/>
              </a:spcBef>
              <a:spcAft>
                <a:spcPts val="0"/>
              </a:spcAft>
              <a:buClr>
                <a:srgbClr val="635E7B"/>
              </a:buClr>
              <a:buSzPts val="3000"/>
              <a:buChar char="–"/>
            </a:pPr>
            <a:r>
              <a:rPr lang="tr-TR" sz="3000" dirty="0"/>
              <a:t>Stresle başa çıkma yöntemleri</a:t>
            </a:r>
          </a:p>
          <a:p>
            <a:pPr marL="320040" lvl="0" indent="-383540" algn="l" rtl="0">
              <a:lnSpc>
                <a:spcPct val="111000"/>
              </a:lnSpc>
              <a:spcBef>
                <a:spcPts val="930"/>
              </a:spcBef>
              <a:spcAft>
                <a:spcPts val="0"/>
              </a:spcAft>
              <a:buClr>
                <a:srgbClr val="635E7B"/>
              </a:buClr>
              <a:buSzPts val="3000"/>
              <a:buChar char="–"/>
            </a:pPr>
            <a:r>
              <a:rPr lang="tr-TR" sz="3000" dirty="0"/>
              <a:t>Nefes egzersizleri</a:t>
            </a:r>
          </a:p>
        </p:txBody>
      </p:sp>
    </p:spTree>
    <p:extLst>
      <p:ext uri="{BB962C8B-B14F-4D97-AF65-F5344CB8AC3E}">
        <p14:creationId xmlns:p14="http://schemas.microsoft.com/office/powerpoint/2010/main" val="59468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5"/>
          <p:cNvSpPr txBox="1">
            <a:spLocks noGrp="1"/>
          </p:cNvSpPr>
          <p:nvPr>
            <p:ph type="title" idx="4294967295"/>
          </p:nvPr>
        </p:nvSpPr>
        <p:spPr>
          <a:xfrm>
            <a:off x="2290761" y="281851"/>
            <a:ext cx="6958013" cy="14509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latin typeface="Times New Roman" panose="02020603050405020304" pitchFamily="18" charset="0"/>
                <a:cs typeface="Times New Roman" panose="02020603050405020304" pitchFamily="18" charset="0"/>
              </a:rPr>
              <a:t>Yağmur yağdığında…</a:t>
            </a:r>
            <a:endParaRPr dirty="0">
              <a:latin typeface="Times New Roman" panose="02020603050405020304" pitchFamily="18" charset="0"/>
              <a:cs typeface="Times New Roman" panose="02020603050405020304" pitchFamily="18" charset="0"/>
            </a:endParaRPr>
          </a:p>
        </p:txBody>
      </p:sp>
      <p:sp>
        <p:nvSpPr>
          <p:cNvPr id="710" name="Google Shape;710;p85"/>
          <p:cNvSpPr txBox="1">
            <a:spLocks noGrp="1"/>
          </p:cNvSpPr>
          <p:nvPr>
            <p:ph idx="4294967295"/>
          </p:nvPr>
        </p:nvSpPr>
        <p:spPr>
          <a:xfrm>
            <a:off x="2121695" y="1826406"/>
            <a:ext cx="5843588"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tr-TR" sz="2800" dirty="0">
                <a:latin typeface="Times New Roman" panose="02020603050405020304" pitchFamily="18" charset="0"/>
                <a:cs typeface="Times New Roman" panose="02020603050405020304" pitchFamily="18" charset="0"/>
              </a:rPr>
              <a:t>Yağmur yağdığında “</a:t>
            </a:r>
            <a:r>
              <a:rPr lang="tr-TR" sz="2800" b="1" dirty="0">
                <a:latin typeface="Times New Roman" panose="02020603050405020304" pitchFamily="18" charset="0"/>
                <a:cs typeface="Times New Roman" panose="02020603050405020304" pitchFamily="18" charset="0"/>
              </a:rPr>
              <a:t>niye</a:t>
            </a:r>
            <a:r>
              <a:rPr lang="tr-TR" sz="2800" dirty="0">
                <a:latin typeface="Times New Roman" panose="02020603050405020304" pitchFamily="18" charset="0"/>
                <a:cs typeface="Times New Roman" panose="02020603050405020304" pitchFamily="18" charset="0"/>
              </a:rPr>
              <a:t> yağdı şimdi?” diye kızabilirsiniz</a:t>
            </a:r>
          </a:p>
          <a:p>
            <a:pPr marL="342900" lvl="0" indent="-342900" algn="l" rtl="0">
              <a:spcBef>
                <a:spcPts val="0"/>
              </a:spcBef>
              <a:spcAft>
                <a:spcPts val="0"/>
              </a:spcAft>
              <a:buClr>
                <a:schemeClr val="dk1"/>
              </a:buClr>
              <a:buSzPts val="2400"/>
              <a:buChar char="•"/>
            </a:pPr>
            <a:endParaRPr sz="2800" dirty="0">
              <a:latin typeface="Times New Roman" panose="02020603050405020304" pitchFamily="18" charset="0"/>
              <a:cs typeface="Times New Roman" panose="02020603050405020304" pitchFamily="18" charset="0"/>
            </a:endParaRPr>
          </a:p>
          <a:p>
            <a:pPr marL="342900" lvl="0" indent="-342900" algn="l" rtl="0">
              <a:spcBef>
                <a:spcPts val="480"/>
              </a:spcBef>
              <a:spcAft>
                <a:spcPts val="0"/>
              </a:spcAft>
              <a:buClr>
                <a:schemeClr val="dk1"/>
              </a:buClr>
              <a:buSzPts val="2400"/>
              <a:buChar char="•"/>
            </a:pPr>
            <a:r>
              <a:rPr lang="tr-TR" sz="2800" dirty="0">
                <a:latin typeface="Times New Roman" panose="02020603050405020304" pitchFamily="18" charset="0"/>
                <a:cs typeface="Times New Roman" panose="02020603050405020304" pitchFamily="18" charset="0"/>
              </a:rPr>
              <a:t>Peki kızmak ne işe yarar?</a:t>
            </a:r>
            <a:endParaRPr sz="2800" dirty="0">
              <a:latin typeface="Times New Roman" panose="02020603050405020304" pitchFamily="18" charset="0"/>
              <a:cs typeface="Times New Roman" panose="02020603050405020304" pitchFamily="18" charset="0"/>
            </a:endParaRPr>
          </a:p>
          <a:p>
            <a:pPr marL="342900" lvl="0" indent="-342900" algn="l" rtl="0">
              <a:spcBef>
                <a:spcPts val="480"/>
              </a:spcBef>
              <a:spcAft>
                <a:spcPts val="0"/>
              </a:spcAft>
              <a:buClr>
                <a:schemeClr val="dk1"/>
              </a:buClr>
              <a:buSzPts val="2400"/>
              <a:buChar char="•"/>
            </a:pPr>
            <a:r>
              <a:rPr lang="tr-TR" sz="2800" dirty="0">
                <a:latin typeface="Times New Roman" panose="02020603050405020304" pitchFamily="18" charset="0"/>
                <a:cs typeface="Times New Roman" panose="02020603050405020304" pitchFamily="18" charset="0"/>
              </a:rPr>
              <a:t>Yağmuru değiştiremeyiz…</a:t>
            </a:r>
            <a:endParaRPr sz="2800" dirty="0">
              <a:latin typeface="Times New Roman" panose="02020603050405020304" pitchFamily="18" charset="0"/>
              <a:cs typeface="Times New Roman" panose="02020603050405020304" pitchFamily="18" charset="0"/>
            </a:endParaRPr>
          </a:p>
        </p:txBody>
      </p:sp>
      <p:pic>
        <p:nvPicPr>
          <p:cNvPr id="711" name="Google Shape;711;p85" descr="http://icons.iconseeker.com/png/fullsize/weather/heavy-rain-night.png"/>
          <p:cNvPicPr preferRelativeResize="0"/>
          <p:nvPr/>
        </p:nvPicPr>
        <p:blipFill rotWithShape="1">
          <a:blip r:embed="rId3">
            <a:alphaModFix/>
          </a:blip>
          <a:srcRect/>
          <a:stretch/>
        </p:blipFill>
        <p:spPr>
          <a:xfrm>
            <a:off x="8610601" y="314312"/>
            <a:ext cx="3024188" cy="3024188"/>
          </a:xfrm>
          <a:prstGeom prst="rect">
            <a:avLst/>
          </a:prstGeom>
          <a:noFill/>
          <a:ln>
            <a:noFill/>
          </a:ln>
        </p:spPr>
      </p:pic>
      <p:pic>
        <p:nvPicPr>
          <p:cNvPr id="712" name="Google Shape;712;p85" descr="http://vividlife.me/ultimate/wp-content/uploads/2011/10/angry_man.png"/>
          <p:cNvPicPr preferRelativeResize="0"/>
          <p:nvPr/>
        </p:nvPicPr>
        <p:blipFill rotWithShape="1">
          <a:blip r:embed="rId4">
            <a:alphaModFix/>
          </a:blip>
          <a:srcRect/>
          <a:stretch/>
        </p:blipFill>
        <p:spPr>
          <a:xfrm>
            <a:off x="7319964" y="3284539"/>
            <a:ext cx="2581275" cy="3343275"/>
          </a:xfrm>
          <a:prstGeom prst="rect">
            <a:avLst/>
          </a:prstGeom>
          <a:noFill/>
          <a:ln>
            <a:noFill/>
          </a:ln>
        </p:spPr>
      </p:pic>
    </p:spTree>
    <p:extLst>
      <p:ext uri="{BB962C8B-B14F-4D97-AF65-F5344CB8AC3E}">
        <p14:creationId xmlns:p14="http://schemas.microsoft.com/office/powerpoint/2010/main" val="346752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6"/>
          <p:cNvSpPr txBox="1">
            <a:spLocks noGrp="1"/>
          </p:cNvSpPr>
          <p:nvPr>
            <p:ph type="title"/>
          </p:nvPr>
        </p:nvSpPr>
        <p:spPr>
          <a:xfrm>
            <a:off x="3421429" y="1033668"/>
            <a:ext cx="8770571" cy="137368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Ama…</a:t>
            </a:r>
            <a:endParaRPr dirty="0"/>
          </a:p>
        </p:txBody>
      </p:sp>
      <p:pic>
        <p:nvPicPr>
          <p:cNvPr id="719" name="Google Shape;719;p86" descr="http://dir.coolclips.com/Nature/Seasons/Weather/Rain/man_walking_in_the_rain_with_an_umbrella_CoolClips_vc019008.jpg"/>
          <p:cNvPicPr preferRelativeResize="0"/>
          <p:nvPr/>
        </p:nvPicPr>
        <p:blipFill rotWithShape="1">
          <a:blip r:embed="rId3">
            <a:alphaModFix/>
          </a:blip>
          <a:srcRect b="3641"/>
          <a:stretch/>
        </p:blipFill>
        <p:spPr>
          <a:xfrm>
            <a:off x="602933" y="1611181"/>
            <a:ext cx="4612090" cy="4772886"/>
          </a:xfrm>
          <a:prstGeom prst="rect">
            <a:avLst/>
          </a:prstGeom>
          <a:noFill/>
          <a:ln>
            <a:noFill/>
          </a:ln>
        </p:spPr>
      </p:pic>
      <p:sp>
        <p:nvSpPr>
          <p:cNvPr id="720" name="Google Shape;720;p86"/>
          <p:cNvSpPr txBox="1"/>
          <p:nvPr/>
        </p:nvSpPr>
        <p:spPr>
          <a:xfrm>
            <a:off x="5848626" y="2960619"/>
            <a:ext cx="4978400" cy="4525963"/>
          </a:xfrm>
          <a:prstGeom prst="rect">
            <a:avLst/>
          </a:prstGeom>
          <a:no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000000"/>
              </a:buClr>
              <a:buSzPts val="2400"/>
              <a:buFont typeface="Arial"/>
              <a:buChar char="•"/>
              <a:tabLst/>
              <a:defRPr/>
            </a:pPr>
            <a:r>
              <a:rPr kumimoji="0" lang="tr-TR" sz="32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Ama bir şemsiye alıp yola çıkabiliriz…</a:t>
            </a:r>
            <a:endParaRPr kumimoji="0" sz="32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endParaRPr>
          </a:p>
        </p:txBody>
      </p:sp>
    </p:spTree>
    <p:extLst>
      <p:ext uri="{BB962C8B-B14F-4D97-AF65-F5344CB8AC3E}">
        <p14:creationId xmlns:p14="http://schemas.microsoft.com/office/powerpoint/2010/main" val="2306525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90"/>
          <p:cNvSpPr txBox="1">
            <a:spLocks noGrp="1"/>
          </p:cNvSpPr>
          <p:nvPr>
            <p:ph type="title" idx="4294967295"/>
          </p:nvPr>
        </p:nvSpPr>
        <p:spPr>
          <a:xfrm>
            <a:off x="717550" y="820738"/>
            <a:ext cx="1147445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sz="4000" b="1" dirty="0">
                <a:solidFill>
                  <a:srgbClr val="FF0000"/>
                </a:solidFill>
              </a:rPr>
              <a:t>Yaşamsal kabullenme için iç konuşma örnekleri</a:t>
            </a:r>
            <a:endParaRPr sz="4000" b="1" dirty="0">
              <a:solidFill>
                <a:srgbClr val="FF0000"/>
              </a:solidFill>
            </a:endParaRPr>
          </a:p>
        </p:txBody>
      </p:sp>
      <p:sp>
        <p:nvSpPr>
          <p:cNvPr id="766" name="Google Shape;766;p90"/>
          <p:cNvSpPr/>
          <p:nvPr/>
        </p:nvSpPr>
        <p:spPr>
          <a:xfrm>
            <a:off x="868101" y="3053178"/>
            <a:ext cx="3516143" cy="1785937"/>
          </a:xfrm>
          <a:prstGeom prst="wedgeRoundRectCallout">
            <a:avLst>
              <a:gd name="adj1" fmla="val -20833"/>
              <a:gd name="adj2" fmla="val 62500"/>
              <a:gd name="adj3" fmla="val 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Zaten olmuş bir şeyi değiştiremem. </a:t>
            </a:r>
            <a:endParaRPr kumimoji="0" sz="2800" b="0" i="0" u="none" strike="noStrike" kern="0" cap="none" spc="0" normalizeH="0" baseline="0" noProof="0" dirty="0">
              <a:ln>
                <a:noFill/>
              </a:ln>
              <a:solidFill>
                <a:srgbClr val="000000"/>
              </a:solidFill>
              <a:effectLst/>
              <a:uLnTx/>
              <a:uFillTx/>
              <a:ea typeface="+mn-ea"/>
              <a:sym typeface="Arial"/>
            </a:endParaRPr>
          </a:p>
        </p:txBody>
      </p:sp>
      <p:sp>
        <p:nvSpPr>
          <p:cNvPr id="767" name="Google Shape;767;p90"/>
          <p:cNvSpPr/>
          <p:nvPr/>
        </p:nvSpPr>
        <p:spPr>
          <a:xfrm>
            <a:off x="4861367" y="3053178"/>
            <a:ext cx="3709477" cy="1785937"/>
          </a:xfrm>
          <a:prstGeom prst="wedgeRoundRectCallout">
            <a:avLst>
              <a:gd name="adj1" fmla="val -20833"/>
              <a:gd name="adj2" fmla="val 62500"/>
              <a:gd name="adj3" fmla="val 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Zaten olmuş bir şey için savaş vermek zaman kaybıdır. </a:t>
            </a:r>
            <a:endParaRPr kumimoji="0" sz="2800" b="0" i="0" u="none" strike="noStrike" kern="0" cap="none" spc="0" normalizeH="0" baseline="0" noProof="0" dirty="0">
              <a:ln>
                <a:noFill/>
              </a:ln>
              <a:solidFill>
                <a:srgbClr val="000000"/>
              </a:solidFill>
              <a:effectLst/>
              <a:uLnTx/>
              <a:uFillTx/>
              <a:ea typeface="+mn-ea"/>
              <a:sym typeface="Arial"/>
            </a:endParaRPr>
          </a:p>
        </p:txBody>
      </p:sp>
      <p:sp>
        <p:nvSpPr>
          <p:cNvPr id="768" name="Google Shape;768;p90"/>
          <p:cNvSpPr/>
          <p:nvPr/>
        </p:nvSpPr>
        <p:spPr>
          <a:xfrm>
            <a:off x="8999468" y="3053178"/>
            <a:ext cx="2887732" cy="1785937"/>
          </a:xfrm>
          <a:prstGeom prst="wedgeRoundRectCallout">
            <a:avLst>
              <a:gd name="adj1" fmla="val -20833"/>
              <a:gd name="adj2" fmla="val 62500"/>
              <a:gd name="adj3" fmla="val 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Buna öfkelenmek bir işe yaramaz.</a:t>
            </a:r>
            <a:endParaRPr kumimoji="0" sz="2800" b="0" i="0" u="none" strike="noStrike" kern="0" cap="none" spc="0" normalizeH="0" baseline="0" noProof="0" dirty="0">
              <a:ln>
                <a:noFill/>
              </a:ln>
              <a:solidFill>
                <a:srgbClr val="000000"/>
              </a:solidFill>
              <a:effectLst/>
              <a:uLnTx/>
              <a:uFillTx/>
              <a:ea typeface="+mn-ea"/>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endParaRPr>
          </a:p>
        </p:txBody>
      </p:sp>
    </p:spTree>
    <p:extLst>
      <p:ext uri="{BB962C8B-B14F-4D97-AF65-F5344CB8AC3E}">
        <p14:creationId xmlns:p14="http://schemas.microsoft.com/office/powerpoint/2010/main" val="223214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91"/>
          <p:cNvSpPr txBox="1">
            <a:spLocks noGrp="1"/>
          </p:cNvSpPr>
          <p:nvPr>
            <p:ph type="title"/>
          </p:nvPr>
        </p:nvSpPr>
        <p:spPr>
          <a:xfrm>
            <a:off x="2043113" y="571496"/>
            <a:ext cx="8229600" cy="1143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tr-TR" dirty="0"/>
              <a:t>Unutmayın</a:t>
            </a:r>
            <a:endParaRPr sz="2400" dirty="0"/>
          </a:p>
        </p:txBody>
      </p:sp>
      <p:sp>
        <p:nvSpPr>
          <p:cNvPr id="775" name="Google Shape;775;p91"/>
          <p:cNvSpPr txBox="1">
            <a:spLocks noGrp="1"/>
          </p:cNvSpPr>
          <p:nvPr>
            <p:ph idx="1"/>
          </p:nvPr>
        </p:nvSpPr>
        <p:spPr>
          <a:xfrm>
            <a:off x="2208213" y="2769700"/>
            <a:ext cx="8064500" cy="3683488"/>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400"/>
              <a:buFont typeface="Arial"/>
              <a:buNone/>
            </a:pPr>
            <a:r>
              <a:rPr lang="tr-TR" sz="3200" i="1" dirty="0"/>
              <a:t>Kızarak, başkalarına zarar vererek olanları değiştirmeye çalışmaktan vazgeçin. Bunların hiçbiri size yardımcı olmaz.  </a:t>
            </a:r>
            <a:endParaRPr sz="3200" dirty="0"/>
          </a:p>
          <a:p>
            <a:pPr marL="342900" lvl="0" indent="-342900" algn="ctr" rtl="0">
              <a:spcBef>
                <a:spcPts val="480"/>
              </a:spcBef>
              <a:spcAft>
                <a:spcPts val="0"/>
              </a:spcAft>
              <a:buClr>
                <a:schemeClr val="dk1"/>
              </a:buClr>
              <a:buSzPts val="2400"/>
              <a:buFont typeface="Arial"/>
              <a:buNone/>
            </a:pPr>
            <a:endParaRPr sz="3200" dirty="0"/>
          </a:p>
        </p:txBody>
      </p:sp>
      <p:grpSp>
        <p:nvGrpSpPr>
          <p:cNvPr id="776" name="Google Shape;776;p91"/>
          <p:cNvGrpSpPr/>
          <p:nvPr/>
        </p:nvGrpSpPr>
        <p:grpSpPr>
          <a:xfrm>
            <a:off x="2348008" y="2126763"/>
            <a:ext cx="8286750" cy="3390900"/>
            <a:chOff x="642938" y="1538288"/>
            <a:chExt cx="8286750" cy="3390900"/>
          </a:xfrm>
        </p:grpSpPr>
        <p:sp>
          <p:nvSpPr>
            <p:cNvPr id="777" name="Google Shape;777;p91"/>
            <p:cNvSpPr/>
            <p:nvPr/>
          </p:nvSpPr>
          <p:spPr>
            <a:xfrm>
              <a:off x="642938" y="1785938"/>
              <a:ext cx="8286750" cy="2928937"/>
            </a:xfrm>
            <a:prstGeom prst="roundRect">
              <a:avLst>
                <a:gd name="adj" fmla="val 16667"/>
              </a:avLst>
            </a:prstGeom>
            <a:noFill/>
            <a:ln w="2540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778" name="Google Shape;778;p91"/>
            <p:cNvGrpSpPr/>
            <p:nvPr/>
          </p:nvGrpSpPr>
          <p:grpSpPr>
            <a:xfrm>
              <a:off x="3571875" y="1538288"/>
              <a:ext cx="2497138" cy="428629"/>
              <a:chOff x="3571868" y="1538270"/>
              <a:chExt cx="2496562" cy="428631"/>
            </a:xfrm>
          </p:grpSpPr>
          <p:sp>
            <p:nvSpPr>
              <p:cNvPr id="779" name="Google Shape;779;p91"/>
              <p:cNvSpPr/>
              <p:nvPr/>
            </p:nvSpPr>
            <p:spPr>
              <a:xfrm>
                <a:off x="3786132" y="1538270"/>
                <a:ext cx="2214051" cy="3571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80" name="Google Shape;780;p91" descr="line-separator"/>
              <p:cNvPicPr preferRelativeResize="0"/>
              <p:nvPr/>
            </p:nvPicPr>
            <p:blipFill rotWithShape="1">
              <a:blip r:embed="rId3">
                <a:alphaModFix/>
              </a:blip>
              <a:srcRect/>
              <a:stretch/>
            </p:blipFill>
            <p:spPr>
              <a:xfrm>
                <a:off x="3571868" y="1571612"/>
                <a:ext cx="2496562" cy="395289"/>
              </a:xfrm>
              <a:prstGeom prst="rect">
                <a:avLst/>
              </a:prstGeom>
              <a:noFill/>
              <a:ln>
                <a:noFill/>
              </a:ln>
            </p:spPr>
          </p:pic>
        </p:grpSp>
        <p:grpSp>
          <p:nvGrpSpPr>
            <p:cNvPr id="781" name="Google Shape;781;p91"/>
            <p:cNvGrpSpPr/>
            <p:nvPr/>
          </p:nvGrpSpPr>
          <p:grpSpPr>
            <a:xfrm rot="10800000" flipH="1">
              <a:off x="3643313" y="4500567"/>
              <a:ext cx="2497137" cy="428621"/>
              <a:chOff x="3571868" y="1538276"/>
              <a:chExt cx="2496562" cy="428625"/>
            </a:xfrm>
          </p:grpSpPr>
          <p:sp>
            <p:nvSpPr>
              <p:cNvPr id="782" name="Google Shape;782;p91"/>
              <p:cNvSpPr/>
              <p:nvPr/>
            </p:nvSpPr>
            <p:spPr>
              <a:xfrm>
                <a:off x="3786131" y="1538276"/>
                <a:ext cx="2214053" cy="3571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83" name="Google Shape;783;p91" descr="line-separator"/>
              <p:cNvPicPr preferRelativeResize="0"/>
              <p:nvPr/>
            </p:nvPicPr>
            <p:blipFill rotWithShape="1">
              <a:blip r:embed="rId3">
                <a:alphaModFix/>
              </a:blip>
              <a:srcRect/>
              <a:stretch/>
            </p:blipFill>
            <p:spPr>
              <a:xfrm>
                <a:off x="3571868" y="1571612"/>
                <a:ext cx="2496562" cy="395289"/>
              </a:xfrm>
              <a:prstGeom prst="rect">
                <a:avLst/>
              </a:prstGeom>
              <a:noFill/>
              <a:ln>
                <a:noFill/>
              </a:ln>
            </p:spPr>
          </p:pic>
        </p:grpSp>
      </p:grpSp>
    </p:spTree>
    <p:extLst>
      <p:ext uri="{BB962C8B-B14F-4D97-AF65-F5344CB8AC3E}">
        <p14:creationId xmlns:p14="http://schemas.microsoft.com/office/powerpoint/2010/main" val="135372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74"/>
          <p:cNvSpPr txBox="1">
            <a:spLocks noGrp="1"/>
          </p:cNvSpPr>
          <p:nvPr>
            <p:ph type="ctrTitle"/>
          </p:nvPr>
        </p:nvSpPr>
        <p:spPr>
          <a:xfrm>
            <a:off x="5213444" y="1122363"/>
            <a:ext cx="5454555" cy="2387600"/>
          </a:xfrm>
          <a:prstGeom prst="rect">
            <a:avLst/>
          </a:prstGeom>
          <a:noFill/>
          <a:ln>
            <a:noFill/>
          </a:ln>
        </p:spPr>
        <p:txBody>
          <a:bodyPr spcFirstLastPara="1" wrap="square" lIns="91425" tIns="45700" rIns="91425" bIns="45700" anchor="b" anchorCtr="0">
            <a:noAutofit/>
          </a:bodyPr>
          <a:lstStyle/>
          <a:p>
            <a:pPr lvl="0">
              <a:lnSpc>
                <a:spcPct val="100000"/>
              </a:lnSpc>
              <a:spcBef>
                <a:spcPts val="0"/>
              </a:spcBef>
              <a:buClr>
                <a:schemeClr val="lt2"/>
              </a:buClr>
              <a:buSzPts val="7200"/>
            </a:pPr>
            <a:r>
              <a:rPr lang="tr-TR" altLang="tr-TR" sz="4800" b="1" dirty="0"/>
              <a:t>Stresle Başa Çıkma Yöntemleri</a:t>
            </a:r>
            <a:br>
              <a:rPr lang="tr-TR" altLang="tr-TR" sz="4800" b="1" dirty="0"/>
            </a:br>
            <a:endParaRPr sz="4800" b="1" dirty="0">
              <a:latin typeface="Times New Roman"/>
              <a:ea typeface="Times New Roman"/>
              <a:cs typeface="Times New Roman"/>
              <a:sym typeface="Times New Roman"/>
            </a:endParaRPr>
          </a:p>
        </p:txBody>
      </p:sp>
      <p:sp>
        <p:nvSpPr>
          <p:cNvPr id="1548" name="Google Shape;1548;p74"/>
          <p:cNvSpPr txBox="1">
            <a:spLocks noGrp="1"/>
          </p:cNvSpPr>
          <p:nvPr>
            <p:ph type="subTitle" idx="1"/>
          </p:nvPr>
        </p:nvSpPr>
        <p:spPr>
          <a:xfrm>
            <a:off x="6277970" y="3602038"/>
            <a:ext cx="4390030" cy="1655762"/>
          </a:xfrm>
          <a:prstGeom prst="rect">
            <a:avLst/>
          </a:prstGeom>
          <a:noFill/>
          <a:ln>
            <a:noFill/>
          </a:ln>
        </p:spPr>
        <p:txBody>
          <a:bodyPr spcFirstLastPara="1" wrap="square" lIns="91425" tIns="45700" rIns="91425" bIns="45700" anchor="t" anchorCtr="0">
            <a:normAutofit/>
          </a:bodyPr>
          <a:lstStyle/>
          <a:p>
            <a:pPr lvl="0">
              <a:lnSpc>
                <a:spcPct val="100000"/>
              </a:lnSpc>
              <a:spcBef>
                <a:spcPts val="0"/>
              </a:spcBef>
              <a:buClr>
                <a:schemeClr val="lt2"/>
              </a:buClr>
              <a:buSzPts val="1600"/>
            </a:pPr>
            <a:r>
              <a:rPr lang="tr-TR" dirty="0"/>
              <a:t>Örgütsel Başa Çıkma Yöntemleri</a:t>
            </a:r>
          </a:p>
          <a:p>
            <a:pPr lvl="0">
              <a:lnSpc>
                <a:spcPct val="100000"/>
              </a:lnSpc>
              <a:spcBef>
                <a:spcPts val="0"/>
              </a:spcBef>
              <a:buClr>
                <a:schemeClr val="lt2"/>
              </a:buClr>
              <a:buSzPts val="1600"/>
            </a:pPr>
            <a:r>
              <a:rPr lang="tr-TR" dirty="0"/>
              <a:t>Bireysel Başa Çıkma Yöntemleri</a:t>
            </a:r>
          </a:p>
          <a:p>
            <a:pPr marL="0" lvl="0" indent="0" algn="l" rtl="0">
              <a:lnSpc>
                <a:spcPct val="100000"/>
              </a:lnSpc>
              <a:spcBef>
                <a:spcPts val="0"/>
              </a:spcBef>
              <a:spcAft>
                <a:spcPts val="0"/>
              </a:spcAft>
              <a:buClr>
                <a:schemeClr val="lt2"/>
              </a:buClr>
              <a:buSzPts val="1600"/>
              <a:buNone/>
            </a:pPr>
            <a:endParaRPr dirty="0"/>
          </a:p>
        </p:txBody>
      </p:sp>
      <p:pic>
        <p:nvPicPr>
          <p:cNvPr id="3" name="Resim 2">
            <a:extLst>
              <a:ext uri="{FF2B5EF4-FFF2-40B4-BE49-F238E27FC236}">
                <a16:creationId xmlns="" xmlns:a16="http://schemas.microsoft.com/office/drawing/2014/main" id="{BF1A5BB7-FC96-457E-9CAB-7BB4487AC8A2}"/>
              </a:ext>
            </a:extLst>
          </p:cNvPr>
          <p:cNvPicPr>
            <a:picLocks noChangeAspect="1"/>
          </p:cNvPicPr>
          <p:nvPr/>
        </p:nvPicPr>
        <p:blipFill>
          <a:blip r:embed="rId3"/>
          <a:stretch>
            <a:fillRect/>
          </a:stretch>
        </p:blipFill>
        <p:spPr>
          <a:xfrm>
            <a:off x="315658" y="721588"/>
            <a:ext cx="5075208" cy="5166013"/>
          </a:xfrm>
          <a:prstGeom prst="rect">
            <a:avLst/>
          </a:prstGeom>
        </p:spPr>
      </p:pic>
    </p:spTree>
    <p:extLst>
      <p:ext uri="{BB962C8B-B14F-4D97-AF65-F5344CB8AC3E}">
        <p14:creationId xmlns:p14="http://schemas.microsoft.com/office/powerpoint/2010/main" val="1137838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138EFAE-FB53-4C25-BCE6-852143D5B9B8}"/>
              </a:ext>
            </a:extLst>
          </p:cNvPr>
          <p:cNvSpPr>
            <a:spLocks noGrp="1"/>
          </p:cNvSpPr>
          <p:nvPr>
            <p:ph type="title"/>
          </p:nvPr>
        </p:nvSpPr>
        <p:spPr/>
        <p:txBody>
          <a:bodyPr/>
          <a:lstStyle/>
          <a:p>
            <a:r>
              <a:rPr lang="tr-TR" dirty="0"/>
              <a:t>STRES NEDİR?</a:t>
            </a:r>
          </a:p>
        </p:txBody>
      </p:sp>
      <p:sp>
        <p:nvSpPr>
          <p:cNvPr id="3" name="İçerik Yer Tutucusu 2">
            <a:extLst>
              <a:ext uri="{FF2B5EF4-FFF2-40B4-BE49-F238E27FC236}">
                <a16:creationId xmlns="" xmlns:a16="http://schemas.microsoft.com/office/drawing/2014/main" id="{88EEBE5B-5254-4796-878A-FC318415EF24}"/>
              </a:ext>
            </a:extLst>
          </p:cNvPr>
          <p:cNvSpPr>
            <a:spLocks noGrp="1"/>
          </p:cNvSpPr>
          <p:nvPr>
            <p:ph idx="1"/>
          </p:nvPr>
        </p:nvSpPr>
        <p:spPr/>
        <p:txBody>
          <a:bodyPr>
            <a:normAutofit/>
          </a:bodyPr>
          <a:lstStyle/>
          <a:p>
            <a:r>
              <a:rPr lang="tr-TR" sz="2800" dirty="0"/>
              <a:t>İnsan organizması gün içerisinde sürekli iç ve dış etkenlerle etkileşim halindedir. Her an aldığı uyaranlar </a:t>
            </a:r>
            <a:r>
              <a:rPr lang="tr-TR" sz="2800" b="1" dirty="0"/>
              <a:t>belli bir sınırı geçtikten sonra organizmanın uyumunu bozar. </a:t>
            </a:r>
            <a:r>
              <a:rPr lang="tr-TR" sz="2800" dirty="0"/>
              <a:t>Bu</a:t>
            </a:r>
            <a:r>
              <a:rPr lang="tr-TR" sz="2800" b="1" dirty="0"/>
              <a:t> </a:t>
            </a:r>
            <a:r>
              <a:rPr lang="tr-TR" sz="2800" dirty="0"/>
              <a:t>da organizmanın yapısını ve işlevini bozar. </a:t>
            </a:r>
            <a:r>
              <a:rPr lang="tr-TR" sz="2800" b="1" dirty="0"/>
              <a:t>Bozulan yapıyı onarmak için, organizma uyum, denge ,düzen arayışına girer. Buna biz stres diyoruz.</a:t>
            </a:r>
          </a:p>
          <a:p>
            <a:endParaRPr lang="tr-TR" sz="2800" dirty="0"/>
          </a:p>
        </p:txBody>
      </p:sp>
    </p:spTree>
    <p:extLst>
      <p:ext uri="{BB962C8B-B14F-4D97-AF65-F5344CB8AC3E}">
        <p14:creationId xmlns:p14="http://schemas.microsoft.com/office/powerpoint/2010/main" val="2738315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 xmlns:a16="http://schemas.microsoft.com/office/drawing/2014/main" id="{CF3A988E-2C1A-4390-8A53-F3B681B9C2DD}"/>
              </a:ext>
            </a:extLst>
          </p:cNvPr>
          <p:cNvSpPr>
            <a:spLocks noGrp="1" noChangeArrowheads="1"/>
          </p:cNvSpPr>
          <p:nvPr>
            <p:ph type="title"/>
          </p:nvPr>
        </p:nvSpPr>
        <p:spPr>
          <a:xfrm>
            <a:off x="2456596" y="365125"/>
            <a:ext cx="8897203" cy="1325563"/>
          </a:xfrm>
        </p:spPr>
        <p:txBody>
          <a:bodyPr/>
          <a:lstStyle/>
          <a:p>
            <a:pPr eaLnBrk="1" hangingPunct="1"/>
            <a:r>
              <a:rPr lang="tr-TR" altLang="tr-TR" dirty="0">
                <a:latin typeface="Times New Roman" panose="02020603050405020304" pitchFamily="18" charset="0"/>
                <a:cs typeface="Times New Roman" panose="02020603050405020304" pitchFamily="18" charset="0"/>
              </a:rPr>
              <a:t>Bireysel Başa Çıkma Yöntemleri</a:t>
            </a:r>
          </a:p>
        </p:txBody>
      </p:sp>
      <p:sp>
        <p:nvSpPr>
          <p:cNvPr id="52227" name="Rectangle 3">
            <a:extLst>
              <a:ext uri="{FF2B5EF4-FFF2-40B4-BE49-F238E27FC236}">
                <a16:creationId xmlns="" xmlns:a16="http://schemas.microsoft.com/office/drawing/2014/main" id="{361EF608-B35E-44B2-A026-FE65CA152627}"/>
              </a:ext>
            </a:extLst>
          </p:cNvPr>
          <p:cNvSpPr>
            <a:spLocks noGrp="1" noChangeArrowheads="1"/>
          </p:cNvSpPr>
          <p:nvPr>
            <p:ph idx="1"/>
          </p:nvPr>
        </p:nvSpPr>
        <p:spPr>
          <a:xfrm>
            <a:off x="661482" y="1842529"/>
            <a:ext cx="11042790" cy="5183304"/>
          </a:xfrm>
        </p:spPr>
        <p:txBody>
          <a:bodyPr>
            <a:noAutofit/>
          </a:bodyPr>
          <a:lstStyle/>
          <a:p>
            <a:pPr marL="457200" indent="-457200" eaLnBrk="1" hangingPunct="1">
              <a:buFont typeface="+mj-lt"/>
              <a:buAutoNum type="arabicPeriod"/>
            </a:pPr>
            <a:r>
              <a:rPr lang="tr-TR" altLang="tr-TR" sz="1800" b="1" dirty="0">
                <a:latin typeface="Times New Roman" panose="02020603050405020304" pitchFamily="18" charset="0"/>
                <a:cs typeface="Times New Roman" panose="02020603050405020304" pitchFamily="18" charset="0"/>
              </a:rPr>
              <a:t>DİYET ( </a:t>
            </a:r>
            <a:r>
              <a:rPr lang="tr-TR" altLang="tr-TR" sz="1800" dirty="0">
                <a:latin typeface="Times New Roman" panose="02020603050405020304" pitchFamily="18" charset="0"/>
                <a:cs typeface="Times New Roman" panose="02020603050405020304" pitchFamily="18" charset="0"/>
              </a:rPr>
              <a:t>Kilo artırıcı/kalorili besinler yerine meyve/sebze, Tuz-şeker tüketimi, Kırmızı et yerine beyaz et, Alkol-sigara ve uyku ilaçlarından uzak durma, Kahve-Kola tüketimi, Su).</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EGZERSİZ:</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  Düzenli sporu/ yürüyüşleri yaşam şekliniz haline getirin.</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GEVŞEME: </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Vücut kaslarınızı germe ve sonrasında rahatlatma egzersizi. Yoga, Meditasyon</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GÜNLÜK: </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21 gün boyunca: Bugün şunun değerini anladım…………Bugün şunun için şükrettim………………    Günün en çok keyif aldığım anı……………………… </a:t>
            </a: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Olumlu düşüncelere ve duygulara </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yoğunlaşarak, neşe ve huzurla bağlantılı sinir ağları oluşturulur.</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ZAMAN YÖNETİMİ: </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Yapılacaklar listesi oluşturun: Acil Yapılması Gerekenler, Önemli ama bekleyebilir olanlar, Diğerleri şeklinde zamanınızı kontrol edebilir ve stresin önüne planlama yoluyla geçebilirsiniz. İşlerinizi ertelemeyin…</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Davranışsal Kendini Kontrol:</a:t>
            </a:r>
            <a:r>
              <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rPr>
              <a:t> Bireyin kendini strese maruz kaldığında başından geçenleri kaydederek hangilerinin kendisini olumsuz etkilediğini, duygu ve davranışlarını ne derece değiştirdiklerini not ederek stresi uzaklaştırabilir. Olumlu düşünün…</a:t>
            </a:r>
          </a:p>
          <a:p>
            <a:pPr marL="457200" indent="-457200" eaLnBrk="1" hangingPunct="1">
              <a:buFont typeface="+mj-lt"/>
              <a:buAutoNum type="arabicPeriod"/>
            </a:pPr>
            <a:r>
              <a:rPr lang="tr-TR" altLang="tr-TR" sz="1800" b="1" dirty="0">
                <a:solidFill>
                  <a:srgbClr val="373545">
                    <a:lumMod val="75000"/>
                    <a:lumOff val="25000"/>
                  </a:srgbClr>
                </a:solidFill>
                <a:latin typeface="Times New Roman" panose="02020603050405020304" pitchFamily="18" charset="0"/>
                <a:cs typeface="Times New Roman" panose="02020603050405020304" pitchFamily="18" charset="0"/>
              </a:rPr>
              <a:t>Sosyal destek kaynaklarınızı güçlendirmek, kendiniz için mola verin, psikoterapiye başvuru olabilir. </a:t>
            </a:r>
          </a:p>
          <a:p>
            <a:pPr eaLnBrk="1" hangingPunct="1">
              <a:buFont typeface="Arial" panose="020B0604020202020204" pitchFamily="34" charset="0"/>
              <a:buChar char="•"/>
            </a:pPr>
            <a:endParaRPr lang="tr-TR" altLang="tr-TR" sz="1800" dirty="0">
              <a:solidFill>
                <a:srgbClr val="373545">
                  <a:lumMod val="75000"/>
                  <a:lumOff val="25000"/>
                </a:srgbClr>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tr-TR" altLang="tr-TR" sz="1800"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 xmlns:a16="http://schemas.microsoft.com/office/drawing/2014/main" id="{BAED2348-F14B-44EB-B694-30121318DFAC}"/>
              </a:ext>
            </a:extLst>
          </p:cNvPr>
          <p:cNvPicPr>
            <a:picLocks noChangeAspect="1"/>
          </p:cNvPicPr>
          <p:nvPr/>
        </p:nvPicPr>
        <p:blipFill>
          <a:blip r:embed="rId2"/>
          <a:stretch>
            <a:fillRect/>
          </a:stretch>
        </p:blipFill>
        <p:spPr>
          <a:xfrm>
            <a:off x="354497" y="281813"/>
            <a:ext cx="1844693" cy="1376704"/>
          </a:xfrm>
          <a:prstGeom prst="rect">
            <a:avLst/>
          </a:prstGeom>
        </p:spPr>
      </p:pic>
    </p:spTree>
    <p:extLst>
      <p:ext uri="{BB962C8B-B14F-4D97-AF65-F5344CB8AC3E}">
        <p14:creationId xmlns:p14="http://schemas.microsoft.com/office/powerpoint/2010/main" val="260620025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3"/>
          <p:cNvSpPr txBox="1">
            <a:spLocks noGrp="1"/>
          </p:cNvSpPr>
          <p:nvPr>
            <p:ph type="ctrTitle"/>
          </p:nvPr>
        </p:nvSpPr>
        <p:spPr>
          <a:xfrm>
            <a:off x="7920752" y="1023867"/>
            <a:ext cx="4271248" cy="3349641"/>
          </a:xfrm>
          <a:prstGeom prst="rect">
            <a:avLst/>
          </a:prstGeom>
          <a:noFill/>
          <a:ln>
            <a:noFill/>
          </a:ln>
        </p:spPr>
        <p:txBody>
          <a:bodyPr spcFirstLastPara="1" wrap="square" lIns="91425" tIns="45700" rIns="91425" bIns="45700" anchor="ctr" anchorCtr="0">
            <a:normAutofit/>
          </a:bodyPr>
          <a:lstStyle/>
          <a:p>
            <a:pPr marL="0" lvl="0" indent="0" algn="ctr" rtl="0">
              <a:lnSpc>
                <a:spcPct val="105000"/>
              </a:lnSpc>
              <a:spcBef>
                <a:spcPts val="0"/>
              </a:spcBef>
              <a:spcAft>
                <a:spcPts val="0"/>
              </a:spcAft>
              <a:buClr>
                <a:srgbClr val="FEFEFE"/>
              </a:buClr>
              <a:buSzPts val="4400"/>
              <a:buFont typeface="Times New Roman"/>
              <a:buNone/>
            </a:pPr>
            <a:r>
              <a:rPr lang="tr-TR" sz="4400" b="1">
                <a:solidFill>
                  <a:srgbClr val="FEFEFE"/>
                </a:solidFill>
              </a:rPr>
              <a:t>NEFES TEKNİKLERİ</a:t>
            </a:r>
            <a:endParaRPr sz="4400" b="1">
              <a:solidFill>
                <a:srgbClr val="FEFEFE"/>
              </a:solidFill>
            </a:endParaRPr>
          </a:p>
        </p:txBody>
      </p:sp>
      <p:sp>
        <p:nvSpPr>
          <p:cNvPr id="982" name="Google Shape;982;p3"/>
          <p:cNvSpPr txBox="1">
            <a:spLocks noGrp="1"/>
          </p:cNvSpPr>
          <p:nvPr>
            <p:ph type="subTitle"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Clr>
                <a:schemeClr val="lt2"/>
              </a:buClr>
              <a:buSzPts val="1530"/>
              <a:buNone/>
            </a:pPr>
            <a:r>
              <a:rPr lang="tr-TR" sz="1530" b="1" dirty="0"/>
              <a:t>Öfke Ve Stresle Başa Çıkma Yöntemi</a:t>
            </a:r>
          </a:p>
        </p:txBody>
      </p:sp>
      <p:pic>
        <p:nvPicPr>
          <p:cNvPr id="983" name="Google Shape;983;p3"/>
          <p:cNvPicPr preferRelativeResize="0"/>
          <p:nvPr/>
        </p:nvPicPr>
        <p:blipFill rotWithShape="1">
          <a:blip r:embed="rId3">
            <a:alphaModFix/>
          </a:blip>
          <a:srcRect/>
          <a:stretch/>
        </p:blipFill>
        <p:spPr>
          <a:xfrm flipH="1">
            <a:off x="826936" y="675862"/>
            <a:ext cx="10255046" cy="4987959"/>
          </a:xfrm>
          <a:prstGeom prst="rect">
            <a:avLst/>
          </a:prstGeom>
          <a:noFill/>
          <a:ln w="228600" cap="sq" cmpd="thickThin">
            <a:solidFill>
              <a:srgbClr val="578793"/>
            </a:solidFill>
            <a:prstDash val="solid"/>
            <a:miter lim="800000"/>
            <a:headEnd type="none" w="sm" len="sm"/>
            <a:tailEnd type="none" w="sm" len="sm"/>
          </a:ln>
        </p:spPr>
      </p:pic>
    </p:spTree>
    <p:extLst>
      <p:ext uri="{BB962C8B-B14F-4D97-AF65-F5344CB8AC3E}">
        <p14:creationId xmlns:p14="http://schemas.microsoft.com/office/powerpoint/2010/main" val="281836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26"/>
          <p:cNvSpPr txBox="1">
            <a:spLocks noGrp="1"/>
          </p:cNvSpPr>
          <p:nvPr>
            <p:ph type="title"/>
          </p:nvPr>
        </p:nvSpPr>
        <p:spPr>
          <a:xfrm>
            <a:off x="1418798" y="1064524"/>
            <a:ext cx="8770571" cy="969001"/>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FF0000"/>
              </a:buClr>
              <a:buSzPts val="4400"/>
              <a:buFont typeface="Times New Roman"/>
              <a:buNone/>
            </a:pPr>
            <a:r>
              <a:rPr lang="tr-TR" b="1">
                <a:solidFill>
                  <a:srgbClr val="FF0000"/>
                </a:solidFill>
                <a:latin typeface="Times New Roman"/>
                <a:ea typeface="Times New Roman"/>
                <a:cs typeface="Times New Roman"/>
                <a:sym typeface="Times New Roman"/>
              </a:rPr>
              <a:t>Diyafram</a:t>
            </a:r>
            <a:r>
              <a:rPr lang="tr-TR">
                <a:solidFill>
                  <a:schemeClr val="dk1"/>
                </a:solidFill>
                <a:latin typeface="Times New Roman"/>
                <a:ea typeface="Times New Roman"/>
                <a:cs typeface="Times New Roman"/>
                <a:sym typeface="Times New Roman"/>
              </a:rPr>
              <a:t>, solunumun esas kasıdır. </a:t>
            </a:r>
            <a:endParaRPr/>
          </a:p>
        </p:txBody>
      </p:sp>
      <p:pic>
        <p:nvPicPr>
          <p:cNvPr id="1141" name="Google Shape;1141;p26"/>
          <p:cNvPicPr preferRelativeResize="0">
            <a:picLocks noGrp="1"/>
          </p:cNvPicPr>
          <p:nvPr>
            <p:ph idx="1"/>
          </p:nvPr>
        </p:nvPicPr>
        <p:blipFill rotWithShape="1">
          <a:blip r:embed="rId3">
            <a:alphaModFix/>
          </a:blip>
          <a:srcRect/>
          <a:stretch/>
        </p:blipFill>
        <p:spPr>
          <a:xfrm>
            <a:off x="1418798" y="2219168"/>
            <a:ext cx="9089409" cy="3338053"/>
          </a:xfrm>
          <a:prstGeom prst="rect">
            <a:avLst/>
          </a:prstGeom>
          <a:solidFill>
            <a:schemeClr val="lt1"/>
          </a:solidFill>
          <a:ln w="12700" cap="flat" cmpd="sng">
            <a:solidFill>
              <a:schemeClr val="accent1"/>
            </a:solidFill>
            <a:prstDash val="solid"/>
            <a:round/>
            <a:headEnd type="none" w="sm" len="sm"/>
            <a:tailEnd type="none" w="sm" len="sm"/>
          </a:ln>
        </p:spPr>
      </p:pic>
      <p:sp>
        <p:nvSpPr>
          <p:cNvPr id="1142" name="Google Shape;1142;p26"/>
          <p:cNvSpPr/>
          <p:nvPr/>
        </p:nvSpPr>
        <p:spPr>
          <a:xfrm>
            <a:off x="263857" y="5557221"/>
            <a:ext cx="11928143" cy="95410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800"/>
              <a:buFont typeface="Times New Roman"/>
              <a:buNone/>
              <a:tabLst/>
              <a:defRPr/>
            </a:pPr>
            <a:r>
              <a:rPr kumimoji="0" lang="tr-TR" sz="28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Normal solunumda</a:t>
            </a: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diyafram yaklaşık </a:t>
            </a:r>
            <a:r>
              <a:rPr kumimoji="0" lang="tr-TR"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1,5 cm </a:t>
            </a: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yukarı-aşağı hareket ederken, </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FF0000"/>
              </a:buClr>
              <a:buSzPts val="2800"/>
              <a:buFont typeface="Times New Roman"/>
              <a:buNone/>
              <a:tabLst/>
              <a:defRPr/>
            </a:pPr>
            <a:r>
              <a:rPr kumimoji="0" lang="tr-TR" sz="28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derin solunumda </a:t>
            </a: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bu </a:t>
            </a:r>
            <a:r>
              <a:rPr kumimoji="0" lang="tr-TR" sz="2800" b="1" i="0" u="none" strike="noStrike" kern="0" cap="none" spc="0" normalizeH="0" baseline="0" noProof="0" dirty="0">
                <a:ln>
                  <a:noFill/>
                </a:ln>
                <a:solidFill>
                  <a:srgbClr val="0070C0"/>
                </a:solidFill>
                <a:effectLst/>
                <a:uLnTx/>
                <a:uFillTx/>
                <a:latin typeface="Times New Roman"/>
                <a:ea typeface="Times New Roman"/>
                <a:cs typeface="Times New Roman"/>
                <a:sym typeface="Times New Roman"/>
              </a:rPr>
              <a:t>6-10 cm </a:t>
            </a: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arasında değişir.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101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27"/>
          <p:cNvSpPr txBox="1">
            <a:spLocks noGrp="1"/>
          </p:cNvSpPr>
          <p:nvPr>
            <p:ph type="title"/>
          </p:nvPr>
        </p:nvSpPr>
        <p:spPr>
          <a:xfrm>
            <a:off x="1009650" y="568345"/>
            <a:ext cx="10694621" cy="1560716"/>
          </a:xfrm>
          <a:prstGeom prst="rect">
            <a:avLst/>
          </a:prstGeom>
          <a:solidFill>
            <a:schemeClr val="lt1"/>
          </a:solidFill>
          <a:ln w="12700" cap="flat" cmpd="sng">
            <a:solidFill>
              <a:schemeClr val="accent6"/>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chemeClr val="dk1"/>
              </a:buClr>
              <a:buSzPts val="4400"/>
              <a:buFont typeface="Times New Roman"/>
              <a:buNone/>
            </a:pPr>
            <a:r>
              <a:rPr lang="tr-TR">
                <a:solidFill>
                  <a:schemeClr val="dk1"/>
                </a:solidFill>
                <a:latin typeface="Times New Roman"/>
                <a:ea typeface="Times New Roman"/>
                <a:cs typeface="Times New Roman"/>
                <a:sym typeface="Times New Roman"/>
              </a:rPr>
              <a:t/>
            </a:r>
            <a:br>
              <a:rPr lang="tr-TR">
                <a:solidFill>
                  <a:schemeClr val="dk1"/>
                </a:solidFill>
                <a:latin typeface="Times New Roman"/>
                <a:ea typeface="Times New Roman"/>
                <a:cs typeface="Times New Roman"/>
                <a:sym typeface="Times New Roman"/>
              </a:rPr>
            </a:br>
            <a:r>
              <a:rPr lang="tr-TR" b="1">
                <a:solidFill>
                  <a:srgbClr val="FF0000"/>
                </a:solidFill>
                <a:latin typeface="Times New Roman"/>
                <a:ea typeface="Times New Roman"/>
                <a:cs typeface="Times New Roman"/>
                <a:sym typeface="Times New Roman"/>
              </a:rPr>
              <a:t>Doğru nefesin standartları nelerdir</a:t>
            </a:r>
            <a:endParaRPr b="1">
              <a:solidFill>
                <a:srgbClr val="FF0000"/>
              </a:solidFill>
            </a:endParaRPr>
          </a:p>
        </p:txBody>
      </p:sp>
      <p:sp>
        <p:nvSpPr>
          <p:cNvPr id="1148" name="Google Shape;1148;p27"/>
          <p:cNvSpPr txBox="1">
            <a:spLocks noGrp="1"/>
          </p:cNvSpPr>
          <p:nvPr>
            <p:ph idx="1"/>
          </p:nvPr>
        </p:nvSpPr>
        <p:spPr>
          <a:xfrm>
            <a:off x="838200" y="2324100"/>
            <a:ext cx="10789871" cy="4343400"/>
          </a:xfrm>
          <a:prstGeom prst="rect">
            <a:avLst/>
          </a:prstGeom>
          <a:solidFill>
            <a:schemeClr val="lt1"/>
          </a:solidFill>
          <a:ln w="127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1000"/>
              </a:lnSpc>
              <a:spcBef>
                <a:spcPts val="0"/>
              </a:spcBef>
              <a:spcAft>
                <a:spcPts val="0"/>
              </a:spcAft>
              <a:buClr>
                <a:schemeClr val="dk1"/>
              </a:buClr>
              <a:buSzPts val="2800"/>
              <a:buNone/>
            </a:pPr>
            <a:r>
              <a:rPr lang="tr-TR" sz="2800" dirty="0">
                <a:solidFill>
                  <a:schemeClr val="dk1"/>
                </a:solidFill>
                <a:latin typeface="Times New Roman"/>
                <a:ea typeface="Times New Roman"/>
                <a:cs typeface="Times New Roman"/>
                <a:sym typeface="Times New Roman"/>
              </a:rPr>
              <a:t>WHO ÖRGÜTÜ göre</a:t>
            </a:r>
            <a:endParaRPr sz="2800" dirty="0"/>
          </a:p>
          <a:p>
            <a:pPr marL="320040" lvl="0" indent="-320040" algn="l" rtl="0">
              <a:lnSpc>
                <a:spcPct val="111000"/>
              </a:lnSpc>
              <a:spcBef>
                <a:spcPts val="930"/>
              </a:spcBef>
              <a:spcAft>
                <a:spcPts val="0"/>
              </a:spcAft>
              <a:buClr>
                <a:schemeClr val="dk1"/>
              </a:buClr>
              <a:buSzPts val="2800"/>
              <a:buChar char="–"/>
            </a:pPr>
            <a:r>
              <a:rPr lang="tr-TR" sz="2800" dirty="0">
                <a:solidFill>
                  <a:srgbClr val="FF0000"/>
                </a:solidFill>
                <a:latin typeface="Times New Roman"/>
                <a:ea typeface="Times New Roman"/>
                <a:cs typeface="Times New Roman"/>
                <a:sym typeface="Times New Roman"/>
              </a:rPr>
              <a:t>Diyafram</a:t>
            </a:r>
            <a:r>
              <a:rPr lang="tr-TR" sz="2800" dirty="0">
                <a:solidFill>
                  <a:schemeClr val="dk1"/>
                </a:solidFill>
                <a:latin typeface="Times New Roman"/>
                <a:ea typeface="Times New Roman"/>
                <a:cs typeface="Times New Roman"/>
                <a:sym typeface="Times New Roman"/>
              </a:rPr>
              <a:t> kullanımına sokmak</a:t>
            </a:r>
            <a:endParaRPr dirty="0"/>
          </a:p>
          <a:p>
            <a:pPr marL="320040" lvl="0" indent="-320040" algn="l" rtl="0">
              <a:lnSpc>
                <a:spcPct val="111000"/>
              </a:lnSpc>
              <a:spcBef>
                <a:spcPts val="930"/>
              </a:spcBef>
              <a:spcAft>
                <a:spcPts val="0"/>
              </a:spcAft>
              <a:buClr>
                <a:schemeClr val="dk1"/>
              </a:buClr>
              <a:buSzPts val="2800"/>
              <a:buChar char="–"/>
            </a:pPr>
            <a:r>
              <a:rPr lang="tr-TR" sz="2800" dirty="0">
                <a:solidFill>
                  <a:schemeClr val="dk1"/>
                </a:solidFill>
                <a:latin typeface="Times New Roman"/>
                <a:ea typeface="Times New Roman"/>
                <a:cs typeface="Times New Roman"/>
                <a:sym typeface="Times New Roman"/>
              </a:rPr>
              <a:t>Dakikada alınan nefes sayısını </a:t>
            </a:r>
            <a:r>
              <a:rPr lang="tr-TR" sz="2800" dirty="0">
                <a:solidFill>
                  <a:srgbClr val="FF0000"/>
                </a:solidFill>
                <a:latin typeface="Times New Roman"/>
                <a:ea typeface="Times New Roman"/>
                <a:cs typeface="Times New Roman"/>
                <a:sym typeface="Times New Roman"/>
              </a:rPr>
              <a:t>8’in altına düşürm</a:t>
            </a:r>
            <a:r>
              <a:rPr lang="tr-TR" sz="2800" dirty="0">
                <a:solidFill>
                  <a:srgbClr val="FF0000"/>
                </a:solidFill>
                <a:sym typeface="Times New Roman"/>
              </a:rPr>
              <a:t>ek</a:t>
            </a:r>
            <a:endParaRPr sz="2800" dirty="0">
              <a:solidFill>
                <a:srgbClr val="FF0000"/>
              </a:solidFill>
            </a:endParaRPr>
          </a:p>
          <a:p>
            <a:pPr marL="320040" lvl="0" indent="-320040" algn="l" rtl="0">
              <a:lnSpc>
                <a:spcPct val="111000"/>
              </a:lnSpc>
              <a:spcBef>
                <a:spcPts val="930"/>
              </a:spcBef>
              <a:spcAft>
                <a:spcPts val="0"/>
              </a:spcAft>
              <a:buClr>
                <a:schemeClr val="dk1"/>
              </a:buClr>
              <a:buSzPts val="2800"/>
              <a:buChar char="–"/>
            </a:pPr>
            <a:r>
              <a:rPr lang="tr-TR" sz="2800" dirty="0">
                <a:solidFill>
                  <a:schemeClr val="dk1"/>
                </a:solidFill>
                <a:latin typeface="Times New Roman"/>
                <a:ea typeface="Times New Roman"/>
                <a:cs typeface="Times New Roman"/>
                <a:sym typeface="Times New Roman"/>
              </a:rPr>
              <a:t>Ses </a:t>
            </a:r>
            <a:r>
              <a:rPr lang="tr-TR" sz="2800" dirty="0">
                <a:solidFill>
                  <a:srgbClr val="FF0000"/>
                </a:solidFill>
                <a:latin typeface="Times New Roman"/>
                <a:ea typeface="Times New Roman"/>
                <a:cs typeface="Times New Roman"/>
                <a:sym typeface="Times New Roman"/>
              </a:rPr>
              <a:t>çıkartmadan </a:t>
            </a:r>
            <a:r>
              <a:rPr lang="tr-TR" sz="2800" dirty="0">
                <a:solidFill>
                  <a:schemeClr val="dk1"/>
                </a:solidFill>
                <a:latin typeface="Times New Roman"/>
                <a:ea typeface="Times New Roman"/>
                <a:cs typeface="Times New Roman"/>
                <a:sym typeface="Times New Roman"/>
              </a:rPr>
              <a:t>nefes alıp vermek</a:t>
            </a:r>
            <a:endParaRPr dirty="0"/>
          </a:p>
          <a:p>
            <a:pPr marL="320040" lvl="0" indent="-320040" algn="l" rtl="0">
              <a:lnSpc>
                <a:spcPct val="111000"/>
              </a:lnSpc>
              <a:spcBef>
                <a:spcPts val="930"/>
              </a:spcBef>
              <a:spcAft>
                <a:spcPts val="0"/>
              </a:spcAft>
              <a:buClr>
                <a:schemeClr val="dk1"/>
              </a:buClr>
              <a:buSzPts val="2800"/>
              <a:buChar char="–"/>
            </a:pPr>
            <a:r>
              <a:rPr lang="tr-TR" sz="2800" dirty="0">
                <a:solidFill>
                  <a:schemeClr val="dk1"/>
                </a:solidFill>
                <a:latin typeface="Times New Roman"/>
                <a:ea typeface="Times New Roman"/>
                <a:cs typeface="Times New Roman"/>
                <a:sym typeface="Times New Roman"/>
              </a:rPr>
              <a:t>Sadece burundan nefes alıp vermek</a:t>
            </a:r>
            <a:endParaRPr dirty="0"/>
          </a:p>
          <a:p>
            <a:pPr marL="320040" lvl="0" indent="-320040" algn="l" rtl="0">
              <a:lnSpc>
                <a:spcPct val="111000"/>
              </a:lnSpc>
              <a:spcBef>
                <a:spcPts val="930"/>
              </a:spcBef>
              <a:spcAft>
                <a:spcPts val="0"/>
              </a:spcAft>
              <a:buClr>
                <a:schemeClr val="dk1"/>
              </a:buClr>
              <a:buSzPts val="2800"/>
              <a:buChar char="–"/>
            </a:pPr>
            <a:r>
              <a:rPr lang="tr-TR" sz="2800" dirty="0">
                <a:solidFill>
                  <a:schemeClr val="dk1"/>
                </a:solidFill>
                <a:latin typeface="Times New Roman"/>
                <a:ea typeface="Times New Roman"/>
                <a:cs typeface="Times New Roman"/>
                <a:sym typeface="Times New Roman"/>
              </a:rPr>
              <a:t>Ciğerleri dakikada 4 ile 6 litre arasında hava ile doldurabilmek</a:t>
            </a:r>
            <a:endParaRPr dirty="0"/>
          </a:p>
          <a:p>
            <a:pPr marL="320040" lvl="0" indent="-320040" algn="l" rtl="0">
              <a:lnSpc>
                <a:spcPct val="111000"/>
              </a:lnSpc>
              <a:spcBef>
                <a:spcPts val="930"/>
              </a:spcBef>
              <a:spcAft>
                <a:spcPts val="0"/>
              </a:spcAft>
              <a:buClr>
                <a:schemeClr val="dk1"/>
              </a:buClr>
              <a:buSzPts val="2800"/>
              <a:buChar char="–"/>
            </a:pPr>
            <a:r>
              <a:rPr lang="tr-TR" sz="2800" dirty="0">
                <a:solidFill>
                  <a:schemeClr val="dk1"/>
                </a:solidFill>
                <a:latin typeface="Times New Roman"/>
                <a:ea typeface="Times New Roman"/>
                <a:cs typeface="Times New Roman"/>
                <a:sym typeface="Times New Roman"/>
              </a:rPr>
              <a:t>Nefes alıp verirken bütün ciğerleri kullanmak</a:t>
            </a:r>
            <a:endParaRPr sz="2800" dirty="0"/>
          </a:p>
        </p:txBody>
      </p:sp>
    </p:spTree>
    <p:extLst>
      <p:ext uri="{BB962C8B-B14F-4D97-AF65-F5344CB8AC3E}">
        <p14:creationId xmlns:p14="http://schemas.microsoft.com/office/powerpoint/2010/main" val="316485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74"/>
          <p:cNvSpPr txBox="1">
            <a:spLocks noGrp="1"/>
          </p:cNvSpPr>
          <p:nvPr>
            <p:ph type="ctrTitle"/>
          </p:nvPr>
        </p:nvSpPr>
        <p:spPr>
          <a:xfrm>
            <a:off x="6373504" y="1122363"/>
            <a:ext cx="4294496" cy="2387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7200"/>
              <a:buFont typeface="Arial"/>
              <a:buNone/>
            </a:pPr>
            <a:r>
              <a:rPr lang="tr-TR" sz="4800" b="1" dirty="0">
                <a:latin typeface="Times New Roman"/>
                <a:ea typeface="Times New Roman"/>
                <a:cs typeface="Times New Roman"/>
                <a:sym typeface="Times New Roman"/>
              </a:rPr>
              <a:t>ÖFKE KONTROLÜ</a:t>
            </a:r>
            <a:endParaRPr sz="4800" b="1" dirty="0">
              <a:latin typeface="Times New Roman"/>
              <a:ea typeface="Times New Roman"/>
              <a:cs typeface="Times New Roman"/>
              <a:sym typeface="Times New Roman"/>
            </a:endParaRPr>
          </a:p>
        </p:txBody>
      </p:sp>
      <p:sp>
        <p:nvSpPr>
          <p:cNvPr id="1548" name="Google Shape;1548;p74"/>
          <p:cNvSpPr txBox="1">
            <a:spLocks noGrp="1"/>
          </p:cNvSpPr>
          <p:nvPr>
            <p:ph type="subTitle" idx="1"/>
          </p:nvPr>
        </p:nvSpPr>
        <p:spPr>
          <a:xfrm>
            <a:off x="5459104" y="3602038"/>
            <a:ext cx="6359856" cy="16557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2"/>
              </a:buClr>
              <a:buSzPts val="1600"/>
              <a:buNone/>
            </a:pPr>
            <a:r>
              <a:rPr lang="tr-TR" dirty="0"/>
              <a:t>Öfkenizi kontrol edemediğiniz beş saniyelik sürede bir kalp kırabilir ve yıllarca pişman olabilirsiniz. Gelin kalp kırmadan öfkemizi kontrol edelim.</a:t>
            </a:r>
            <a:endParaRPr dirty="0"/>
          </a:p>
        </p:txBody>
      </p:sp>
      <p:pic>
        <p:nvPicPr>
          <p:cNvPr id="1549" name="Google Shape;1549;p74"/>
          <p:cNvPicPr preferRelativeResize="0"/>
          <p:nvPr/>
        </p:nvPicPr>
        <p:blipFill rotWithShape="1">
          <a:blip r:embed="rId3">
            <a:alphaModFix/>
          </a:blip>
          <a:srcRect r="9522"/>
          <a:stretch/>
        </p:blipFill>
        <p:spPr>
          <a:xfrm>
            <a:off x="924339" y="542775"/>
            <a:ext cx="4057093" cy="5659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0423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nvGraphicFramePr>
        <p:xfrm>
          <a:off x="2032000" y="1086678"/>
          <a:ext cx="8128000" cy="5051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2529857" y="134347"/>
            <a:ext cx="6513322"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3200" b="1" i="0" u="none" strike="noStrike" kern="0" cap="none" spc="0" normalizeH="0" baseline="0" noProof="0" dirty="0">
                <a:ln>
                  <a:noFill/>
                </a:ln>
                <a:solidFill>
                  <a:srgbClr val="000000"/>
                </a:solidFill>
                <a:effectLst/>
                <a:uLnTx/>
                <a:uFillTx/>
                <a:latin typeface="Arial"/>
                <a:ea typeface="+mn-ea"/>
                <a:cs typeface="+mn-cs"/>
                <a:sym typeface="Arial"/>
              </a:rPr>
              <a:t>Diyafram nefesine başlayan kişi;</a:t>
            </a:r>
            <a:endParaRPr kumimoji="0" lang="tr-TR" sz="3200" b="0" i="0" u="none" strike="noStrike" kern="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18499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pic>
        <p:nvPicPr>
          <p:cNvPr id="1242" name="Google Shape;1242;p43" descr="nefes alma gif ile ilgili görsel sonucu"/>
          <p:cNvPicPr preferRelativeResize="0"/>
          <p:nvPr/>
        </p:nvPicPr>
        <p:blipFill rotWithShape="1">
          <a:blip r:embed="rId3">
            <a:alphaModFix/>
          </a:blip>
          <a:srcRect/>
          <a:stretch/>
        </p:blipFill>
        <p:spPr>
          <a:xfrm>
            <a:off x="170822" y="4019341"/>
            <a:ext cx="11907297" cy="2640766"/>
          </a:xfrm>
          <a:prstGeom prst="rect">
            <a:avLst/>
          </a:prstGeom>
          <a:noFill/>
          <a:ln>
            <a:noFill/>
          </a:ln>
        </p:spPr>
      </p:pic>
      <p:sp>
        <p:nvSpPr>
          <p:cNvPr id="1243" name="Google Shape;1243;p43"/>
          <p:cNvSpPr txBox="1">
            <a:spLocks noGrp="1"/>
          </p:cNvSpPr>
          <p:nvPr>
            <p:ph type="title" idx="4294967295"/>
          </p:nvPr>
        </p:nvSpPr>
        <p:spPr>
          <a:xfrm>
            <a:off x="1218032" y="104172"/>
            <a:ext cx="10860087" cy="828675"/>
          </a:xfrm>
          <a:prstGeom prst="rect">
            <a:avLst/>
          </a:prstGeom>
          <a:noFill/>
          <a:ln>
            <a:noFill/>
          </a:ln>
        </p:spPr>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635E7B"/>
              </a:buClr>
              <a:buSzPts val="4400"/>
              <a:buFont typeface="Times New Roman"/>
              <a:buNone/>
            </a:pPr>
            <a:r>
              <a:rPr lang="tr-TR" sz="3600" dirty="0"/>
              <a:t>Nefesle iyileşme çalışmalarının başlangıcında;</a:t>
            </a:r>
            <a:endParaRPr sz="3600" dirty="0"/>
          </a:p>
        </p:txBody>
      </p:sp>
      <p:sp>
        <p:nvSpPr>
          <p:cNvPr id="1244" name="Google Shape;1244;p43"/>
          <p:cNvSpPr txBox="1">
            <a:spLocks noGrp="1"/>
          </p:cNvSpPr>
          <p:nvPr>
            <p:ph type="body" idx="4294967295"/>
          </p:nvPr>
        </p:nvSpPr>
        <p:spPr>
          <a:xfrm>
            <a:off x="636588" y="1074738"/>
            <a:ext cx="11555412" cy="3195637"/>
          </a:xfrm>
          <a:prstGeom prst="rect">
            <a:avLst/>
          </a:prstGeom>
          <a:noFill/>
          <a:ln>
            <a:noFill/>
          </a:ln>
        </p:spPr>
        <p:txBody>
          <a:bodyPr spcFirstLastPara="1" wrap="square" lIns="91425" tIns="45700" rIns="91425" bIns="45700" anchor="t" anchorCtr="0">
            <a:normAutofit/>
          </a:bodyPr>
          <a:lstStyle/>
          <a:p>
            <a:pPr marL="320040" lvl="0" indent="-320040" algn="l" rtl="0">
              <a:lnSpc>
                <a:spcPct val="91000"/>
              </a:lnSpc>
              <a:spcBef>
                <a:spcPts val="0"/>
              </a:spcBef>
              <a:spcAft>
                <a:spcPts val="0"/>
              </a:spcAft>
              <a:buClr>
                <a:srgbClr val="635E7B"/>
              </a:buClr>
              <a:buSzPts val="1700"/>
              <a:buChar char="–"/>
            </a:pPr>
            <a:r>
              <a:rPr lang="tr-TR" sz="1700" dirty="0"/>
              <a:t>Sırt üstü yatalım</a:t>
            </a:r>
            <a:endParaRPr dirty="0"/>
          </a:p>
          <a:p>
            <a:pPr marL="320040" lvl="0" indent="-320040" algn="l" rtl="0">
              <a:lnSpc>
                <a:spcPct val="91000"/>
              </a:lnSpc>
              <a:spcBef>
                <a:spcPts val="930"/>
              </a:spcBef>
              <a:spcAft>
                <a:spcPts val="0"/>
              </a:spcAft>
              <a:buClr>
                <a:srgbClr val="635E7B"/>
              </a:buClr>
              <a:buSzPts val="1700"/>
              <a:buChar char="–"/>
            </a:pPr>
            <a:r>
              <a:rPr lang="tr-TR" sz="1700" dirty="0"/>
              <a:t>Uykuya yatmadan önce yada uykudan hemen uyandıktan sonra en iyi zamanlama</a:t>
            </a:r>
            <a:endParaRPr dirty="0"/>
          </a:p>
          <a:p>
            <a:pPr marL="320040" lvl="0" indent="-320040" algn="l" rtl="0">
              <a:lnSpc>
                <a:spcPct val="91000"/>
              </a:lnSpc>
              <a:spcBef>
                <a:spcPts val="930"/>
              </a:spcBef>
              <a:spcAft>
                <a:spcPts val="0"/>
              </a:spcAft>
              <a:buClr>
                <a:srgbClr val="635E7B"/>
              </a:buClr>
              <a:buSzPts val="1700"/>
              <a:buChar char="–"/>
            </a:pPr>
            <a:r>
              <a:rPr lang="tr-TR" sz="1700" dirty="0"/>
              <a:t>Gözlerinizi kapatın</a:t>
            </a:r>
            <a:endParaRPr dirty="0"/>
          </a:p>
          <a:p>
            <a:pPr marL="320040" lvl="0" indent="-320040" algn="l" rtl="0">
              <a:lnSpc>
                <a:spcPct val="91000"/>
              </a:lnSpc>
              <a:spcBef>
                <a:spcPts val="930"/>
              </a:spcBef>
              <a:spcAft>
                <a:spcPts val="0"/>
              </a:spcAft>
              <a:buClr>
                <a:srgbClr val="635E7B"/>
              </a:buClr>
              <a:buSzPts val="1700"/>
              <a:buChar char="–"/>
            </a:pPr>
            <a:r>
              <a:rPr lang="tr-TR" sz="1700" dirty="0"/>
              <a:t>Kollarınızı, ayaklarınızı ve bütün vücudunuzu hissetmeyecek şekilde serbest bırakın</a:t>
            </a:r>
            <a:endParaRPr dirty="0"/>
          </a:p>
          <a:p>
            <a:pPr marL="320040" lvl="0" indent="-320040" algn="l" rtl="0">
              <a:lnSpc>
                <a:spcPct val="91000"/>
              </a:lnSpc>
              <a:spcBef>
                <a:spcPts val="930"/>
              </a:spcBef>
              <a:spcAft>
                <a:spcPts val="0"/>
              </a:spcAft>
              <a:buClr>
                <a:srgbClr val="635E7B"/>
              </a:buClr>
              <a:buSzPts val="1700"/>
              <a:buChar char="–"/>
            </a:pPr>
            <a:r>
              <a:rPr lang="tr-TR" sz="1700" dirty="0"/>
              <a:t>Bir süre normal nefeslerinizi izleyin</a:t>
            </a:r>
            <a:endParaRPr dirty="0"/>
          </a:p>
          <a:p>
            <a:pPr marL="320040" lvl="0" indent="-320040" algn="l" rtl="0">
              <a:lnSpc>
                <a:spcPct val="91000"/>
              </a:lnSpc>
              <a:spcBef>
                <a:spcPts val="930"/>
              </a:spcBef>
              <a:spcAft>
                <a:spcPts val="0"/>
              </a:spcAft>
              <a:buClr>
                <a:srgbClr val="635E7B"/>
              </a:buClr>
              <a:buSzPts val="1700"/>
              <a:buChar char="–"/>
            </a:pPr>
            <a:r>
              <a:rPr lang="tr-TR" sz="1700" dirty="0"/>
              <a:t>Şimdi akciğerlerinize büyük bir nefes almak için, derin nefesler çıkarın</a:t>
            </a:r>
            <a:endParaRPr dirty="0"/>
          </a:p>
          <a:p>
            <a:pPr marL="320040" lvl="0" indent="-320040" algn="l" rtl="0">
              <a:lnSpc>
                <a:spcPct val="91000"/>
              </a:lnSpc>
              <a:spcBef>
                <a:spcPts val="930"/>
              </a:spcBef>
              <a:spcAft>
                <a:spcPts val="0"/>
              </a:spcAft>
              <a:buClr>
                <a:srgbClr val="635E7B"/>
              </a:buClr>
              <a:buSzPts val="1700"/>
              <a:buChar char="–"/>
            </a:pPr>
            <a:r>
              <a:rPr lang="tr-TR" sz="1700" dirty="0"/>
              <a:t>Akciğerlerinize çekebileceğiniz kapasitede nefes alın ve nefesinizi tutun, oksijenin bütün vücudunuza dağılmasına izin verin, sonrada nefesinizi yavaşça bırakın (4-16-8) </a:t>
            </a:r>
            <a:endParaRPr sz="1700" dirty="0"/>
          </a:p>
          <a:p>
            <a:pPr marL="320040" lvl="0" indent="-320040" algn="l" rtl="0">
              <a:lnSpc>
                <a:spcPct val="91000"/>
              </a:lnSpc>
              <a:spcBef>
                <a:spcPts val="930"/>
              </a:spcBef>
              <a:spcAft>
                <a:spcPts val="0"/>
              </a:spcAft>
              <a:buClr>
                <a:srgbClr val="635E7B"/>
              </a:buClr>
              <a:buSzPts val="1700"/>
              <a:buChar char="–"/>
            </a:pPr>
            <a:r>
              <a:rPr lang="tr-TR" sz="1700" dirty="0"/>
              <a:t>Çalışmalar, her gün düzenli olarak 10 </a:t>
            </a:r>
            <a:r>
              <a:rPr lang="tr-TR" sz="1700" dirty="0" err="1"/>
              <a:t>dk</a:t>
            </a:r>
            <a:r>
              <a:rPr lang="tr-TR" sz="1700" dirty="0"/>
              <a:t> ile sınırlı olmalıdır.</a:t>
            </a:r>
            <a:endParaRPr dirty="0"/>
          </a:p>
          <a:p>
            <a:pPr marL="320040" lvl="0" indent="-212090" algn="l" rtl="0">
              <a:lnSpc>
                <a:spcPct val="91000"/>
              </a:lnSpc>
              <a:spcBef>
                <a:spcPts val="930"/>
              </a:spcBef>
              <a:spcAft>
                <a:spcPts val="0"/>
              </a:spcAft>
              <a:buClr>
                <a:srgbClr val="635E7B"/>
              </a:buClr>
              <a:buSzPts val="1700"/>
              <a:buNone/>
            </a:pPr>
            <a:endParaRPr sz="1700" dirty="0"/>
          </a:p>
          <a:p>
            <a:pPr marL="320040" lvl="0" indent="-212090" algn="l" rtl="0">
              <a:lnSpc>
                <a:spcPct val="91000"/>
              </a:lnSpc>
              <a:spcBef>
                <a:spcPts val="930"/>
              </a:spcBef>
              <a:spcAft>
                <a:spcPts val="0"/>
              </a:spcAft>
              <a:buClr>
                <a:srgbClr val="635E7B"/>
              </a:buClr>
              <a:buSzPts val="1700"/>
              <a:buNone/>
            </a:pPr>
            <a:endParaRPr sz="1700" dirty="0"/>
          </a:p>
        </p:txBody>
      </p:sp>
    </p:spTree>
    <p:extLst>
      <p:ext uri="{BB962C8B-B14F-4D97-AF65-F5344CB8AC3E}">
        <p14:creationId xmlns:p14="http://schemas.microsoft.com/office/powerpoint/2010/main" val="2584841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52"/>
          <p:cNvSpPr txBox="1">
            <a:spLocks noGrp="1"/>
          </p:cNvSpPr>
          <p:nvPr>
            <p:ph type="title"/>
          </p:nvPr>
        </p:nvSpPr>
        <p:spPr>
          <a:xfrm>
            <a:off x="569844" y="313899"/>
            <a:ext cx="11134428" cy="1023582"/>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t" anchorCtr="0">
            <a:normAutofit/>
          </a:bodyPr>
          <a:lstStyle/>
          <a:p>
            <a:pPr marL="0" lvl="0" indent="0" algn="l" rtl="0">
              <a:lnSpc>
                <a:spcPct val="99000"/>
              </a:lnSpc>
              <a:spcBef>
                <a:spcPts val="0"/>
              </a:spcBef>
              <a:spcAft>
                <a:spcPts val="0"/>
              </a:spcAft>
              <a:buClr>
                <a:srgbClr val="635E7B"/>
              </a:buClr>
              <a:buSzPts val="4400"/>
              <a:buFont typeface="Times New Roman"/>
              <a:buNone/>
            </a:pPr>
            <a:r>
              <a:rPr lang="tr-TR" dirty="0"/>
              <a:t>DÜZENLİ BİR UYKU İÇİN 4-7-8 TEKNİĞİ</a:t>
            </a:r>
          </a:p>
        </p:txBody>
      </p:sp>
      <p:pic>
        <p:nvPicPr>
          <p:cNvPr id="1301" name="Google Shape;1301;p52"/>
          <p:cNvPicPr preferRelativeResize="0"/>
          <p:nvPr/>
        </p:nvPicPr>
        <p:blipFill rotWithShape="1">
          <a:blip r:embed="rId3">
            <a:alphaModFix/>
          </a:blip>
          <a:srcRect/>
          <a:stretch/>
        </p:blipFill>
        <p:spPr>
          <a:xfrm>
            <a:off x="2866030" y="1528549"/>
            <a:ext cx="8679976" cy="3370997"/>
          </a:xfrm>
          <a:prstGeom prst="rect">
            <a:avLst/>
          </a:prstGeom>
          <a:noFill/>
          <a:ln>
            <a:noFill/>
          </a:ln>
        </p:spPr>
      </p:pic>
      <p:sp>
        <p:nvSpPr>
          <p:cNvPr id="1303" name="Google Shape;1303;p52"/>
          <p:cNvSpPr/>
          <p:nvPr/>
        </p:nvSpPr>
        <p:spPr>
          <a:xfrm>
            <a:off x="7101564" y="6003034"/>
            <a:ext cx="2271639" cy="52318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NEFES TUT</a:t>
            </a:r>
            <a:endParaRPr kumimoji="0" lang="tr-TR" sz="28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04" name="Google Shape;1304;p52"/>
          <p:cNvSpPr txBox="1"/>
          <p:nvPr/>
        </p:nvSpPr>
        <p:spPr>
          <a:xfrm>
            <a:off x="4631562" y="5961348"/>
            <a:ext cx="2021029" cy="52318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NEFES AL</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305" name="Google Shape;1305;p52"/>
          <p:cNvSpPr txBox="1"/>
          <p:nvPr/>
        </p:nvSpPr>
        <p:spPr>
          <a:xfrm>
            <a:off x="9594574" y="5979780"/>
            <a:ext cx="2136982" cy="52318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NEFES VER</a:t>
            </a:r>
            <a:endParaRPr kumimoji="0" sz="2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pic>
        <p:nvPicPr>
          <p:cNvPr id="8" name="Picture 2" descr="breathing gif ile ilgili görsel sonuc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8343" y="2177629"/>
            <a:ext cx="3612191" cy="361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7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D77487A-1606-4948-B41A-B0C3A600D8F4}"/>
              </a:ext>
            </a:extLst>
          </p:cNvPr>
          <p:cNvSpPr>
            <a:spLocks noGrp="1"/>
          </p:cNvSpPr>
          <p:nvPr>
            <p:ph type="title"/>
          </p:nvPr>
        </p:nvSpPr>
        <p:spPr>
          <a:xfrm>
            <a:off x="2933700" y="568344"/>
            <a:ext cx="8770571" cy="1630845"/>
          </a:xfrm>
        </p:spPr>
        <p:txBody>
          <a:bodyPr/>
          <a:lstStyle/>
          <a:p>
            <a:r>
              <a:rPr lang="tr-TR" dirty="0">
                <a:latin typeface="Times New Roman" panose="02020603050405020304" pitchFamily="18" charset="0"/>
                <a:ea typeface="Tahoma" panose="020B0604030504040204" pitchFamily="34" charset="0"/>
                <a:cs typeface="Times New Roman" panose="02020603050405020304" pitchFamily="18" charset="0"/>
              </a:rPr>
              <a:t>ÖFKE NEYE BENZER?</a:t>
            </a:r>
          </a:p>
        </p:txBody>
      </p:sp>
      <p:sp>
        <p:nvSpPr>
          <p:cNvPr id="3" name="İçerik Yer Tutucusu 2">
            <a:extLst>
              <a:ext uri="{FF2B5EF4-FFF2-40B4-BE49-F238E27FC236}">
                <a16:creationId xmlns="" xmlns:a16="http://schemas.microsoft.com/office/drawing/2014/main" id="{7C28A462-BDE1-4A87-9ED6-8B7E7AEC262E}"/>
              </a:ext>
            </a:extLst>
          </p:cNvPr>
          <p:cNvSpPr>
            <a:spLocks noGrp="1"/>
          </p:cNvSpPr>
          <p:nvPr>
            <p:ph idx="1"/>
          </p:nvPr>
        </p:nvSpPr>
        <p:spPr>
          <a:xfrm>
            <a:off x="428263" y="1719618"/>
            <a:ext cx="5474825" cy="4230806"/>
          </a:xfrm>
        </p:spPr>
        <p:txBody>
          <a:bodyPr>
            <a:noAutofit/>
          </a:bodyPr>
          <a:lstStyle/>
          <a:p>
            <a:r>
              <a:rPr lang="tr-TR" sz="2000" dirty="0">
                <a:solidFill>
                  <a:schemeClr val="tx1"/>
                </a:solidFill>
                <a:latin typeface="Times New Roman" panose="02020603050405020304" pitchFamily="18" charset="0"/>
                <a:cs typeface="Times New Roman" panose="02020603050405020304" pitchFamily="18" charset="0"/>
              </a:rPr>
              <a:t>Öfke ateşi kuvvetlenip alevlendiği zaman, </a:t>
            </a:r>
            <a:r>
              <a:rPr lang="tr-TR" sz="2000" dirty="0">
                <a:solidFill>
                  <a:schemeClr val="tx1"/>
                </a:solidFill>
                <a:highlight>
                  <a:srgbClr val="FFFF00"/>
                </a:highlight>
                <a:latin typeface="Times New Roman" panose="02020603050405020304" pitchFamily="18" charset="0"/>
                <a:cs typeface="Times New Roman" panose="02020603050405020304" pitchFamily="18" charset="0"/>
              </a:rPr>
              <a:t>her türlü öğüt ve nasihatlardan kişiyi kör ve sağır eden bir durumdur. </a:t>
            </a:r>
            <a:r>
              <a:rPr lang="tr-TR" sz="2000" dirty="0">
                <a:solidFill>
                  <a:schemeClr val="tx1"/>
                </a:solidFill>
                <a:latin typeface="Times New Roman" panose="02020603050405020304" pitchFamily="18" charset="0"/>
                <a:cs typeface="Times New Roman" panose="02020603050405020304" pitchFamily="18" charset="0"/>
              </a:rPr>
              <a:t>Artık o kişi nasihat dinlemez olur, bilakis daha da hiddetini artırır. Bu arada </a:t>
            </a:r>
            <a:r>
              <a:rPr lang="tr-TR" sz="2000" dirty="0">
                <a:solidFill>
                  <a:schemeClr val="tx1"/>
                </a:solidFill>
                <a:highlight>
                  <a:srgbClr val="FFFF00"/>
                </a:highlight>
                <a:latin typeface="Times New Roman" panose="02020603050405020304" pitchFamily="18" charset="0"/>
                <a:cs typeface="Times New Roman" panose="02020603050405020304" pitchFamily="18" charset="0"/>
              </a:rPr>
              <a:t>aklının ışığı söndüğü için düşündüğü zaman muvaffak olamaz</a:t>
            </a:r>
            <a:r>
              <a:rPr lang="tr-TR" sz="2000" dirty="0">
                <a:solidFill>
                  <a:schemeClr val="tx1"/>
                </a:solidFill>
                <a:latin typeface="Times New Roman" panose="02020603050405020304" pitchFamily="18" charset="0"/>
                <a:cs typeface="Times New Roman" panose="02020603050405020304" pitchFamily="18" charset="0"/>
              </a:rPr>
              <a:t>. Sonuç olarak akıl öfkenin dumanı ile sönmüş ve mahvolmuştur. Çünkü </a:t>
            </a:r>
            <a:r>
              <a:rPr lang="tr-TR" sz="2000" dirty="0">
                <a:solidFill>
                  <a:schemeClr val="tx1"/>
                </a:solidFill>
                <a:highlight>
                  <a:srgbClr val="FFFF00"/>
                </a:highlight>
                <a:latin typeface="Times New Roman" panose="02020603050405020304" pitchFamily="18" charset="0"/>
                <a:cs typeface="Times New Roman" panose="02020603050405020304" pitchFamily="18" charset="0"/>
              </a:rPr>
              <a:t>düşüncenin merkezi beyindir. Şiddetle kızgınlık anında kalbin atışın hızlanması ile kara bulutlar beyne yükselir ve düşünce sahasını kaplar. </a:t>
            </a:r>
            <a:r>
              <a:rPr lang="tr-TR" sz="2000" dirty="0">
                <a:solidFill>
                  <a:schemeClr val="tx1"/>
                </a:solidFill>
                <a:latin typeface="Times New Roman" panose="02020603050405020304" pitchFamily="18" charset="0"/>
                <a:cs typeface="Times New Roman" panose="02020603050405020304" pitchFamily="18" charset="0"/>
              </a:rPr>
              <a:t>Hatta his merkezine de sıçrar, duygu organlarımızı bozar, gözünü karartır, gözleri görmez olur. Dünya kendisine kapkaranlık gelir. </a:t>
            </a:r>
          </a:p>
        </p:txBody>
      </p:sp>
      <p:sp>
        <p:nvSpPr>
          <p:cNvPr id="4" name="Metin kutusu 3">
            <a:extLst>
              <a:ext uri="{FF2B5EF4-FFF2-40B4-BE49-F238E27FC236}">
                <a16:creationId xmlns="" xmlns:a16="http://schemas.microsoft.com/office/drawing/2014/main" id="{87E3FE4B-442A-471C-BE96-A910B25F5867}"/>
              </a:ext>
            </a:extLst>
          </p:cNvPr>
          <p:cNvSpPr txBox="1"/>
          <p:nvPr/>
        </p:nvSpPr>
        <p:spPr>
          <a:xfrm>
            <a:off x="6528122" y="2298164"/>
            <a:ext cx="5567423" cy="4093428"/>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Örneğin, deniz ortasında esen şiddetli rüzgarların dalgaları birbirine kattığı sırada, bu dalgalar arasında kalan geminin hali ne ise, hiddet ve öfke anındaki insanın hali de aynı onun gibi olup, belki bu vaziyet karşısında geminin hali insanın halinden daha iyidir. Böyle bir cenderede bulunan kimsenin selamete ulaşması, kin ile dalgalanan insanın selamete ulaşmasından daha umutludur. Zira her ne kadar gemi dalgalar arasında çalkalanıyorsa da gemide, gemiyi kurtarmak için çalışan ve sevk u idare eden bir kaptan ve yardımcıları vardır. </a:t>
            </a:r>
            <a:r>
              <a:rPr lang="tr-TR" sz="2000" dirty="0">
                <a:highlight>
                  <a:srgbClr val="FFFF00"/>
                </a:highlight>
                <a:latin typeface="Times New Roman" panose="02020603050405020304" pitchFamily="18" charset="0"/>
                <a:cs typeface="Times New Roman" panose="02020603050405020304" pitchFamily="18" charset="0"/>
              </a:rPr>
              <a:t>Diğer tarafta ise bu beden sahibinin gemisi kalp idi. Onu öfke kör ve sağır ettiği için, onun yapacağı bir şey kalmamıştır.</a:t>
            </a:r>
          </a:p>
        </p:txBody>
      </p:sp>
    </p:spTree>
    <p:extLst>
      <p:ext uri="{BB962C8B-B14F-4D97-AF65-F5344CB8AC3E}">
        <p14:creationId xmlns:p14="http://schemas.microsoft.com/office/powerpoint/2010/main" val="407565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
          <p:cNvSpPr txBox="1">
            <a:spLocks noGrp="1"/>
          </p:cNvSpPr>
          <p:nvPr>
            <p:ph type="title"/>
          </p:nvPr>
        </p:nvSpPr>
        <p:spPr>
          <a:xfrm>
            <a:off x="3480178" y="365125"/>
            <a:ext cx="7873621" cy="1325563"/>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lt2"/>
              </a:buClr>
              <a:buSzPts val="4200"/>
              <a:buFont typeface="Arial"/>
              <a:buNone/>
            </a:pPr>
            <a:r>
              <a:rPr lang="tr-TR" sz="4800" dirty="0">
                <a:latin typeface="Times New Roman" panose="02020603050405020304" pitchFamily="18" charset="0"/>
                <a:cs typeface="Times New Roman" panose="02020603050405020304" pitchFamily="18" charset="0"/>
              </a:rPr>
              <a:t>Öfkelenin kaynağı nedir?</a:t>
            </a:r>
            <a:endParaRPr sz="4800" dirty="0">
              <a:latin typeface="Times New Roman" panose="02020603050405020304" pitchFamily="18" charset="0"/>
              <a:cs typeface="Times New Roman" panose="02020603050405020304" pitchFamily="18" charset="0"/>
            </a:endParaRPr>
          </a:p>
        </p:txBody>
      </p:sp>
      <p:sp>
        <p:nvSpPr>
          <p:cNvPr id="408" name="Google Shape;408;p3"/>
          <p:cNvSpPr txBox="1">
            <a:spLocks noGrp="1"/>
          </p:cNvSpPr>
          <p:nvPr>
            <p:ph idx="1"/>
          </p:nvPr>
        </p:nvSpPr>
        <p:spPr>
          <a:xfrm>
            <a:off x="3069771" y="2438400"/>
            <a:ext cx="8634500" cy="3651504"/>
          </a:xfrm>
          <a:prstGeom prst="rect">
            <a:avLst/>
          </a:prstGeom>
          <a:noFill/>
          <a:ln>
            <a:noFill/>
          </a:ln>
        </p:spPr>
        <p:txBody>
          <a:bodyPr spcFirstLastPara="1" wrap="square" lIns="91425" tIns="45700" rIns="91425" bIns="45700" anchor="t" anchorCtr="0">
            <a:noAutofit/>
          </a:bodyPr>
          <a:lstStyle/>
          <a:p>
            <a:pPr marL="342900" lvl="0" indent="-342900">
              <a:lnSpc>
                <a:spcPct val="100000"/>
              </a:lnSpc>
              <a:spcBef>
                <a:spcPts val="0"/>
              </a:spcBef>
              <a:buSzPts val="1920"/>
              <a:buChar char="►"/>
            </a:pPr>
            <a:r>
              <a:rPr lang="tr-TR" sz="4400" dirty="0">
                <a:latin typeface="Times New Roman" panose="02020603050405020304" pitchFamily="18" charset="0"/>
                <a:cs typeface="Times New Roman" panose="02020603050405020304" pitchFamily="18" charset="0"/>
              </a:rPr>
              <a:t>Çevresel (Dışsal) Nedenler</a:t>
            </a:r>
          </a:p>
          <a:p>
            <a:pPr marL="342900" lvl="0" indent="-342900">
              <a:lnSpc>
                <a:spcPct val="100000"/>
              </a:lnSpc>
              <a:spcBef>
                <a:spcPts val="0"/>
              </a:spcBef>
              <a:buSzPts val="1920"/>
              <a:buChar char="►"/>
            </a:pPr>
            <a:endParaRPr lang="tr-TR" sz="44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buSzPts val="1920"/>
              <a:buChar char="►"/>
            </a:pPr>
            <a:r>
              <a:rPr lang="tr-TR" sz="4400" dirty="0">
                <a:latin typeface="Times New Roman" panose="02020603050405020304" pitchFamily="18" charset="0"/>
                <a:cs typeface="Times New Roman" panose="02020603050405020304" pitchFamily="18" charset="0"/>
              </a:rPr>
              <a:t>Psikolojik (İçsel) Nedenler</a:t>
            </a:r>
          </a:p>
          <a:p>
            <a:pPr marL="342900" lvl="0" indent="-342900">
              <a:lnSpc>
                <a:spcPct val="100000"/>
              </a:lnSpc>
              <a:spcBef>
                <a:spcPts val="0"/>
              </a:spcBef>
              <a:buSzPts val="1920"/>
              <a:buChar char="►"/>
            </a:pPr>
            <a:endParaRPr lang="tr-TR" sz="44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buSzPts val="1920"/>
              <a:buChar char="►"/>
            </a:pPr>
            <a:r>
              <a:rPr lang="tr-TR" sz="2400" dirty="0">
                <a:latin typeface="Times New Roman" panose="02020603050405020304" pitchFamily="18" charset="0"/>
                <a:cs typeface="Times New Roman" panose="02020603050405020304" pitchFamily="18" charset="0"/>
              </a:rPr>
              <a:t>ÖFKENİN NEDEN KAYNAKLANDIĞINI BİLMEK, ÖFKEYİ KONTROL ETMEKTE EN ÖNEMLİ ADIMDIR.  </a:t>
            </a:r>
          </a:p>
          <a:p>
            <a:pPr marL="342900" lvl="0" indent="-342900">
              <a:lnSpc>
                <a:spcPct val="100000"/>
              </a:lnSpc>
              <a:spcBef>
                <a:spcPts val="0"/>
              </a:spcBef>
              <a:buSzPts val="1920"/>
              <a:buChar char="►"/>
            </a:pPr>
            <a:endParaRPr sz="4400" dirty="0">
              <a:latin typeface="Times New Roman" panose="02020603050405020304" pitchFamily="18" charset="0"/>
              <a:cs typeface="Times New Roman" panose="02020603050405020304" pitchFamily="18" charset="0"/>
            </a:endParaRPr>
          </a:p>
        </p:txBody>
      </p:sp>
      <p:pic>
        <p:nvPicPr>
          <p:cNvPr id="409" name="Google Shape;409;p3"/>
          <p:cNvPicPr preferRelativeResize="0"/>
          <p:nvPr/>
        </p:nvPicPr>
        <p:blipFill rotWithShape="1">
          <a:blip r:embed="rId3">
            <a:alphaModFix/>
          </a:blip>
          <a:srcRect/>
          <a:stretch/>
        </p:blipFill>
        <p:spPr>
          <a:xfrm>
            <a:off x="324370" y="2256183"/>
            <a:ext cx="2488403" cy="4134678"/>
          </a:xfrm>
          <a:prstGeom prst="rect">
            <a:avLst/>
          </a:prstGeom>
          <a:noFill/>
          <a:ln>
            <a:noFill/>
          </a:ln>
        </p:spPr>
      </p:pic>
      <p:pic>
        <p:nvPicPr>
          <p:cNvPr id="2" name="Resim 1">
            <a:extLst>
              <a:ext uri="{FF2B5EF4-FFF2-40B4-BE49-F238E27FC236}">
                <a16:creationId xmlns="" xmlns:a16="http://schemas.microsoft.com/office/drawing/2014/main" id="{E898EE88-2A14-4C47-B54A-B1DDA5053359}"/>
              </a:ext>
            </a:extLst>
          </p:cNvPr>
          <p:cNvPicPr>
            <a:picLocks noChangeAspect="1"/>
          </p:cNvPicPr>
          <p:nvPr/>
        </p:nvPicPr>
        <p:blipFill>
          <a:blip r:embed="rId4"/>
          <a:stretch>
            <a:fillRect/>
          </a:stretch>
        </p:blipFill>
        <p:spPr>
          <a:xfrm>
            <a:off x="324371" y="568344"/>
            <a:ext cx="2745400" cy="1396933"/>
          </a:xfrm>
          <a:prstGeom prst="rect">
            <a:avLst/>
          </a:prstGeom>
        </p:spPr>
      </p:pic>
    </p:spTree>
    <p:extLst>
      <p:ext uri="{BB962C8B-B14F-4D97-AF65-F5344CB8AC3E}">
        <p14:creationId xmlns:p14="http://schemas.microsoft.com/office/powerpoint/2010/main" val="57835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
          <p:cNvSpPr txBox="1">
            <a:spLocks noGrp="1"/>
          </p:cNvSpPr>
          <p:nvPr>
            <p:ph type="title"/>
          </p:nvPr>
        </p:nvSpPr>
        <p:spPr>
          <a:xfrm>
            <a:off x="3013212" y="625892"/>
            <a:ext cx="8770571" cy="156071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200"/>
              <a:buNone/>
            </a:pPr>
            <a:r>
              <a:rPr lang="tr-TR" sz="3600" dirty="0">
                <a:latin typeface="Times New Roman" panose="02020603050405020304" pitchFamily="18" charset="0"/>
                <a:cs typeface="Times New Roman" panose="02020603050405020304" pitchFamily="18" charset="0"/>
              </a:rPr>
              <a:t>Öfkelenmeye Neden Olan Çevresel (Dışsal) Faktörler</a:t>
            </a:r>
            <a:br>
              <a:rPr lang="tr-TR" sz="3600" dirty="0">
                <a:latin typeface="Times New Roman" panose="02020603050405020304" pitchFamily="18" charset="0"/>
                <a:cs typeface="Times New Roman" panose="02020603050405020304" pitchFamily="18" charset="0"/>
              </a:rPr>
            </a:br>
            <a:endParaRPr sz="3600" dirty="0">
              <a:latin typeface="Times New Roman" panose="02020603050405020304" pitchFamily="18" charset="0"/>
              <a:cs typeface="Times New Roman" panose="02020603050405020304" pitchFamily="18" charset="0"/>
            </a:endParaRPr>
          </a:p>
        </p:txBody>
      </p:sp>
      <p:sp>
        <p:nvSpPr>
          <p:cNvPr id="438" name="Google Shape;438;p4"/>
          <p:cNvSpPr txBox="1">
            <a:spLocks noGrp="1"/>
          </p:cNvSpPr>
          <p:nvPr>
            <p:ph idx="1"/>
          </p:nvPr>
        </p:nvSpPr>
        <p:spPr>
          <a:xfrm>
            <a:off x="3013212" y="2206486"/>
            <a:ext cx="8993257" cy="425394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Kalıcı hastalıklar</a:t>
            </a: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Alkol ve uyuşturucu</a:t>
            </a: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Tehdit Edilmek</a:t>
            </a:r>
            <a:endParaRPr sz="2800"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Saldırıya Uğramak</a:t>
            </a: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Aldatılmak</a:t>
            </a: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Değersiz Görülmek</a:t>
            </a:r>
            <a:endParaRPr sz="2800"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Umursanmamak</a:t>
            </a:r>
            <a:endParaRPr sz="2800" dirty="0">
              <a:latin typeface="Times New Roman" panose="02020603050405020304" pitchFamily="18" charset="0"/>
              <a:cs typeface="Times New Roman" panose="02020603050405020304" pitchFamily="18" charset="0"/>
            </a:endParaRPr>
          </a:p>
          <a:p>
            <a:pPr marL="342900" lvl="0" indent="-342900" algn="l" rtl="0">
              <a:lnSpc>
                <a:spcPct val="100000"/>
              </a:lnSpc>
              <a:spcBef>
                <a:spcPts val="0"/>
              </a:spcBef>
              <a:spcAft>
                <a:spcPts val="0"/>
              </a:spcAft>
              <a:buSzPts val="1920"/>
              <a:buChar char="►"/>
            </a:pPr>
            <a:r>
              <a:rPr lang="tr-TR" sz="2800" dirty="0">
                <a:latin typeface="Times New Roman" panose="02020603050405020304" pitchFamily="18" charset="0"/>
                <a:cs typeface="Times New Roman" panose="02020603050405020304" pitchFamily="18" charset="0"/>
              </a:rPr>
              <a:t>Yalan, Kıyaslanmak, Haksızlığa Uğramak </a:t>
            </a:r>
            <a:r>
              <a:rPr lang="tr-TR" sz="2800" dirty="0" err="1">
                <a:latin typeface="Times New Roman" panose="02020603050405020304" pitchFamily="18" charset="0"/>
                <a:cs typeface="Times New Roman" panose="02020603050405020304" pitchFamily="18" charset="0"/>
              </a:rPr>
              <a:t>vb</a:t>
            </a:r>
            <a:r>
              <a:rPr lang="tr-TR" sz="2800" dirty="0">
                <a:latin typeface="Times New Roman" panose="02020603050405020304" pitchFamily="18" charset="0"/>
                <a:cs typeface="Times New Roman" panose="02020603050405020304" pitchFamily="18" charset="0"/>
              </a:rPr>
              <a:t>…</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32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3"/>
          <p:cNvSpPr txBox="1">
            <a:spLocks noGrp="1"/>
          </p:cNvSpPr>
          <p:nvPr>
            <p:ph type="title"/>
          </p:nvPr>
        </p:nvSpPr>
        <p:spPr>
          <a:xfrm>
            <a:off x="2314904" y="1077518"/>
            <a:ext cx="9404723" cy="108921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tr-TR" sz="4000" dirty="0">
                <a:latin typeface="Times New Roman" panose="02020603050405020304" pitchFamily="18" charset="0"/>
                <a:cs typeface="Times New Roman" panose="02020603050405020304" pitchFamily="18" charset="0"/>
              </a:rPr>
              <a:t>Psikolojik (İçsel) Nedenler</a:t>
            </a:r>
            <a:endParaRPr dirty="0">
              <a:latin typeface="Times New Roman" panose="02020603050405020304" pitchFamily="18" charset="0"/>
              <a:cs typeface="Times New Roman" panose="02020603050405020304" pitchFamily="18" charset="0"/>
            </a:endParaRPr>
          </a:p>
        </p:txBody>
      </p:sp>
      <p:sp>
        <p:nvSpPr>
          <p:cNvPr id="445" name="Google Shape;445;p63"/>
          <p:cNvSpPr txBox="1">
            <a:spLocks noGrp="1"/>
          </p:cNvSpPr>
          <p:nvPr>
            <p:ph idx="1"/>
          </p:nvPr>
        </p:nvSpPr>
        <p:spPr>
          <a:xfrm>
            <a:off x="2615879" y="2166730"/>
            <a:ext cx="5405378" cy="4081670"/>
          </a:xfrm>
          <a:prstGeom prst="rect">
            <a:avLst/>
          </a:prstGeom>
          <a:noFill/>
          <a:ln>
            <a:noFill/>
          </a:ln>
        </p:spPr>
        <p:txBody>
          <a:bodyPr spcFirstLastPara="1" wrap="square" lIns="91425" tIns="45700" rIns="91425" bIns="45700" anchor="t" anchorCtr="0">
            <a:noAutofit/>
          </a:bodyPr>
          <a:lstStyle/>
          <a:p>
            <a:pPr marL="457200">
              <a:lnSpc>
                <a:spcPct val="80000"/>
              </a:lnSpc>
              <a:spcBef>
                <a:spcPts val="1000"/>
              </a:spcBef>
              <a:buSzPts val="1440"/>
              <a:buFont typeface="Corbel" panose="020B0503020204020204" pitchFamily="34" charset="0"/>
              <a:buChar char="►"/>
            </a:pPr>
            <a:r>
              <a:rPr lang="tr-TR" sz="2800" dirty="0">
                <a:solidFill>
                  <a:schemeClr val="tx1"/>
                </a:solidFill>
                <a:latin typeface="Times New Roman" panose="02020603050405020304" pitchFamily="18" charset="0"/>
                <a:cs typeface="Times New Roman" panose="02020603050405020304" pitchFamily="18" charset="0"/>
              </a:rPr>
              <a:t>Böbürlenmek, </a:t>
            </a:r>
          </a:p>
          <a:p>
            <a:pPr marL="457200">
              <a:lnSpc>
                <a:spcPct val="80000"/>
              </a:lnSpc>
              <a:spcBef>
                <a:spcPts val="1000"/>
              </a:spcBef>
              <a:buSzPts val="1440"/>
              <a:buFont typeface="Corbel" panose="020B0503020204020204" pitchFamily="34" charset="0"/>
              <a:buChar char="►"/>
            </a:pPr>
            <a:r>
              <a:rPr lang="tr-TR" sz="2800" dirty="0">
                <a:solidFill>
                  <a:schemeClr val="tx1"/>
                </a:solidFill>
                <a:latin typeface="Times New Roman" panose="02020603050405020304" pitchFamily="18" charset="0"/>
                <a:cs typeface="Times New Roman" panose="02020603050405020304" pitchFamily="18" charset="0"/>
              </a:rPr>
              <a:t>Bencillik, </a:t>
            </a:r>
          </a:p>
          <a:p>
            <a:pPr marL="457200">
              <a:lnSpc>
                <a:spcPct val="80000"/>
              </a:lnSpc>
              <a:spcBef>
                <a:spcPts val="1000"/>
              </a:spcBef>
              <a:buSzPts val="1440"/>
              <a:buFont typeface="Corbel" panose="020B0503020204020204" pitchFamily="34" charset="0"/>
              <a:buChar char="►"/>
            </a:pPr>
            <a:r>
              <a:rPr lang="tr-TR" sz="2800" dirty="0">
                <a:solidFill>
                  <a:schemeClr val="tx1"/>
                </a:solidFill>
                <a:latin typeface="Times New Roman" panose="02020603050405020304" pitchFamily="18" charset="0"/>
                <a:cs typeface="Times New Roman" panose="02020603050405020304" pitchFamily="18" charset="0"/>
              </a:rPr>
              <a:t>Üstünlük iddiası, </a:t>
            </a:r>
          </a:p>
          <a:p>
            <a:pPr marL="457200">
              <a:lnSpc>
                <a:spcPct val="80000"/>
              </a:lnSpc>
              <a:spcBef>
                <a:spcPts val="1000"/>
              </a:spcBef>
              <a:buSzPts val="1440"/>
              <a:buFont typeface="Corbel" panose="020B0503020204020204" pitchFamily="34" charset="0"/>
              <a:buChar char="►"/>
            </a:pPr>
            <a:r>
              <a:rPr lang="tr-TR" sz="2800" dirty="0">
                <a:solidFill>
                  <a:schemeClr val="tx1"/>
                </a:solidFill>
                <a:latin typeface="Times New Roman" panose="02020603050405020304" pitchFamily="18" charset="0"/>
                <a:cs typeface="Times New Roman" panose="02020603050405020304" pitchFamily="18" charset="0"/>
              </a:rPr>
              <a:t>Kıskançlık,</a:t>
            </a:r>
          </a:p>
          <a:p>
            <a:pPr marL="457200" lvl="0" indent="-320040" algn="l" rtl="0">
              <a:lnSpc>
                <a:spcPct val="80000"/>
              </a:lnSpc>
              <a:spcBef>
                <a:spcPts val="1000"/>
              </a:spcBef>
              <a:spcAft>
                <a:spcPts val="0"/>
              </a:spcAft>
              <a:buSzPts val="1440"/>
              <a:buChar char="►"/>
            </a:pPr>
            <a:r>
              <a:rPr lang="tr-TR" sz="2800" dirty="0">
                <a:solidFill>
                  <a:schemeClr val="tx1"/>
                </a:solidFill>
                <a:latin typeface="Times New Roman" panose="02020603050405020304" pitchFamily="18" charset="0"/>
                <a:cs typeface="Times New Roman" panose="02020603050405020304" pitchFamily="18" charset="0"/>
              </a:rPr>
              <a:t>Engellenme</a:t>
            </a:r>
          </a:p>
        </p:txBody>
      </p:sp>
      <p:sp>
        <p:nvSpPr>
          <p:cNvPr id="2" name="Metin kutusu 1">
            <a:extLst>
              <a:ext uri="{FF2B5EF4-FFF2-40B4-BE49-F238E27FC236}">
                <a16:creationId xmlns="" xmlns:a16="http://schemas.microsoft.com/office/drawing/2014/main" id="{EDFD90C5-02FA-459D-9DDA-D0C2C0093259}"/>
              </a:ext>
            </a:extLst>
          </p:cNvPr>
          <p:cNvSpPr txBox="1"/>
          <p:nvPr/>
        </p:nvSpPr>
        <p:spPr>
          <a:xfrm>
            <a:off x="7245753" y="2166730"/>
            <a:ext cx="3646026" cy="4052391"/>
          </a:xfrm>
          <a:prstGeom prst="rect">
            <a:avLst/>
          </a:prstGeom>
          <a:noFill/>
        </p:spPr>
        <p:txBody>
          <a:bodyPr wrap="square" rtlCol="0">
            <a:spAutoFit/>
          </a:bodyPr>
          <a:lstStyle/>
          <a:p>
            <a:pPr marL="457200" lvl="0" indent="-320040">
              <a:spcBef>
                <a:spcPts val="1000"/>
              </a:spcBef>
              <a:buSzPts val="1440"/>
              <a:buChar char="►"/>
            </a:pPr>
            <a:r>
              <a:rPr lang="tr-TR" sz="2800" dirty="0">
                <a:latin typeface="Times New Roman" panose="02020603050405020304" pitchFamily="18" charset="0"/>
                <a:cs typeface="Times New Roman" panose="02020603050405020304" pitchFamily="18" charset="0"/>
              </a:rPr>
              <a:t>Suçluluk ve Utanç Duygusu,</a:t>
            </a:r>
          </a:p>
          <a:p>
            <a:pPr marL="457200" lvl="0" indent="-320040">
              <a:spcBef>
                <a:spcPts val="1000"/>
              </a:spcBef>
              <a:buSzPts val="1440"/>
              <a:buChar char="►"/>
            </a:pPr>
            <a:r>
              <a:rPr lang="tr-TR" sz="2800" dirty="0">
                <a:latin typeface="Times New Roman" panose="02020603050405020304" pitchFamily="18" charset="0"/>
                <a:cs typeface="Times New Roman" panose="02020603050405020304" pitchFamily="18" charset="0"/>
              </a:rPr>
              <a:t>Düşük Benlik Saygısı,</a:t>
            </a:r>
          </a:p>
          <a:p>
            <a:pPr marL="457200" lvl="0" indent="-320040">
              <a:spcBef>
                <a:spcPts val="1000"/>
              </a:spcBef>
              <a:buSzPts val="1440"/>
              <a:buChar char="►"/>
            </a:pPr>
            <a:r>
              <a:rPr lang="tr-TR" sz="2800" dirty="0">
                <a:latin typeface="Times New Roman" panose="02020603050405020304" pitchFamily="18" charset="0"/>
                <a:cs typeface="Times New Roman" panose="02020603050405020304" pitchFamily="18" charset="0"/>
              </a:rPr>
              <a:t>Hayal Kırıklığı,</a:t>
            </a:r>
          </a:p>
          <a:p>
            <a:pPr marL="457200" lvl="0" indent="-320040">
              <a:spcBef>
                <a:spcPts val="1000"/>
              </a:spcBef>
              <a:buSzPts val="1440"/>
              <a:buChar char="►"/>
            </a:pPr>
            <a:r>
              <a:rPr lang="tr-TR" sz="2800" dirty="0">
                <a:latin typeface="Times New Roman" panose="02020603050405020304" pitchFamily="18" charset="0"/>
                <a:cs typeface="Times New Roman" panose="02020603050405020304" pitchFamily="18" charset="0"/>
              </a:rPr>
              <a:t>Kötü anılar,</a:t>
            </a:r>
          </a:p>
          <a:p>
            <a:pPr marL="457200" lvl="0" indent="-320040">
              <a:spcBef>
                <a:spcPts val="1000"/>
              </a:spcBef>
              <a:buSzPts val="1440"/>
              <a:buChar char="►"/>
            </a:pPr>
            <a:r>
              <a:rPr lang="tr-TR" sz="2800" dirty="0">
                <a:latin typeface="Times New Roman" panose="02020603050405020304" pitchFamily="18" charset="0"/>
                <a:cs typeface="Times New Roman" panose="02020603050405020304" pitchFamily="18" charset="0"/>
              </a:rPr>
              <a:t>Rekabet.</a:t>
            </a:r>
          </a:p>
          <a:p>
            <a:endParaRPr lang="tr-TR" sz="2800" dirty="0"/>
          </a:p>
        </p:txBody>
      </p:sp>
    </p:spTree>
    <p:extLst>
      <p:ext uri="{BB962C8B-B14F-4D97-AF65-F5344CB8AC3E}">
        <p14:creationId xmlns:p14="http://schemas.microsoft.com/office/powerpoint/2010/main" val="1350775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2"/>
          <p:cNvSpPr txBox="1">
            <a:spLocks noGrp="1"/>
          </p:cNvSpPr>
          <p:nvPr>
            <p:ph type="title" idx="4294967295"/>
          </p:nvPr>
        </p:nvSpPr>
        <p:spPr>
          <a:xfrm>
            <a:off x="0" y="-46038"/>
            <a:ext cx="11018838" cy="11430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b="1" u="sng" dirty="0">
                <a:solidFill>
                  <a:srgbClr val="C00000"/>
                </a:solidFill>
              </a:rPr>
              <a:t>Öfkenin 4 ipucu</a:t>
            </a:r>
            <a:endParaRPr b="1" u="sng" dirty="0">
              <a:solidFill>
                <a:srgbClr val="C00000"/>
              </a:solidFill>
            </a:endParaRPr>
          </a:p>
        </p:txBody>
      </p:sp>
      <p:pic>
        <p:nvPicPr>
          <p:cNvPr id="421" name="Google Shape;421;p62" descr="C:\Documents and Settings\VAIO\Desktop\Resim1.jpg"/>
          <p:cNvPicPr preferRelativeResize="0"/>
          <p:nvPr/>
        </p:nvPicPr>
        <p:blipFill rotWithShape="1">
          <a:blip r:embed="rId3">
            <a:alphaModFix/>
          </a:blip>
          <a:srcRect t="5649" b="2962"/>
          <a:stretch/>
        </p:blipFill>
        <p:spPr>
          <a:xfrm>
            <a:off x="4121975" y="993913"/>
            <a:ext cx="3328987" cy="5675175"/>
          </a:xfrm>
          <a:prstGeom prst="rect">
            <a:avLst/>
          </a:prstGeom>
          <a:noFill/>
          <a:ln>
            <a:noFill/>
          </a:ln>
        </p:spPr>
      </p:pic>
      <p:pic>
        <p:nvPicPr>
          <p:cNvPr id="422" name="Google Shape;422;p62" descr="angry"/>
          <p:cNvPicPr preferRelativeResize="0"/>
          <p:nvPr/>
        </p:nvPicPr>
        <p:blipFill rotWithShape="1">
          <a:blip r:embed="rId4">
            <a:alphaModFix/>
          </a:blip>
          <a:srcRect/>
          <a:stretch/>
        </p:blipFill>
        <p:spPr>
          <a:xfrm>
            <a:off x="5219700" y="855564"/>
            <a:ext cx="1163638" cy="1163638"/>
          </a:xfrm>
          <a:prstGeom prst="rect">
            <a:avLst/>
          </a:prstGeom>
          <a:solidFill>
            <a:schemeClr val="lt1"/>
          </a:solidFill>
          <a:ln>
            <a:noFill/>
          </a:ln>
        </p:spPr>
      </p:pic>
      <p:sp>
        <p:nvSpPr>
          <p:cNvPr id="423" name="Google Shape;423;p62"/>
          <p:cNvSpPr txBox="1"/>
          <p:nvPr/>
        </p:nvSpPr>
        <p:spPr>
          <a:xfrm>
            <a:off x="388301" y="855564"/>
            <a:ext cx="2974297" cy="2749855"/>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tr-TR" sz="2000" b="1"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Zihinsel Tepkiler</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Birilerinin sizin hakkınızda sizi küçültücü, aşağılayıcı fikirler taşıdığını düşünmek</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Olumsuz ve düşmanca kurgulanmış düşünce, inanç ve beklentiler gibi... </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4" name="Google Shape;424;p62"/>
          <p:cNvSpPr txBox="1"/>
          <p:nvPr/>
        </p:nvSpPr>
        <p:spPr>
          <a:xfrm>
            <a:off x="8240439" y="711684"/>
            <a:ext cx="3669910" cy="3037613"/>
          </a:xfrm>
          <a:prstGeom prst="rect">
            <a:avLst/>
          </a:prstGeom>
          <a:solidFill>
            <a:schemeClr val="accent6">
              <a:lumMod val="20000"/>
              <a:lumOff val="80000"/>
            </a:schemeClr>
          </a:solidFill>
          <a:ln>
            <a:noFill/>
          </a:ln>
        </p:spPr>
        <p:txBody>
          <a:bodyPr spcFirstLastPara="1" wrap="square" lIns="91425" tIns="45700" rIns="91425" bIns="45700" anchor="t" anchorCtr="0">
            <a:no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None/>
              <a:tabLst/>
              <a:defRPr/>
            </a:pPr>
            <a:r>
              <a:rPr kumimoji="0" lang="tr-TR" sz="2000" b="1"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Duygusal Tepkiler</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Tx/>
              <a:buNone/>
              <a:tabLst/>
              <a:defRPr/>
            </a:pPr>
            <a:r>
              <a:rPr lang="tr-TR" sz="2000" dirty="0">
                <a:latin typeface="Times New Roman" panose="02020603050405020304" pitchFamily="18" charset="0"/>
                <a:ea typeface="Bookman Old Style"/>
                <a:cs typeface="Times New Roman" panose="02020603050405020304" pitchFamily="18" charset="0"/>
                <a:sym typeface="Bookman Old Style"/>
              </a:rPr>
              <a:t>Kalbin nefret, kin, çekememezlik, birisinin felaketine sevinmek veya sevincine üzülmek, bir kişi hakkında bildiklerini açıklamak ve onu rezil etmek, üzmek, onunla alay etmek ve benzeri bütün kötülüklerle kalbi dolması gibi…</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6" name="Google Shape;426;p62"/>
          <p:cNvSpPr txBox="1"/>
          <p:nvPr/>
        </p:nvSpPr>
        <p:spPr>
          <a:xfrm>
            <a:off x="733935" y="3749469"/>
            <a:ext cx="3176646" cy="3108531"/>
          </a:xfrm>
          <a:prstGeom prst="rect">
            <a:avLst/>
          </a:prstGeom>
          <a:solidFill>
            <a:schemeClr val="accent3">
              <a:lumMod val="20000"/>
              <a:lumOff val="80000"/>
            </a:schemeClr>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tr-TR" sz="2000" b="1"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Fizyolojik Tepkiler</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Hızlı kalp atışı</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Hızlı nefes alıp verme</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Terleme</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Göğüste sıkışma</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Kanın beyne sıçraması</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Sıcaklık hissi</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Ellerde/ayaklarda gerginlik ve gerilme</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7" name="Google Shape;427;p62"/>
          <p:cNvSpPr/>
          <p:nvPr/>
        </p:nvSpPr>
        <p:spPr>
          <a:xfrm>
            <a:off x="-17549" y="807625"/>
            <a:ext cx="433388" cy="433388"/>
          </a:xfrm>
          <a:prstGeom prst="ellipse">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000000"/>
                </a:solidFill>
                <a:effectLst/>
                <a:uLnTx/>
                <a:uFillTx/>
                <a:latin typeface="Arial"/>
                <a:ea typeface="Arial"/>
                <a:cs typeface="Arial"/>
                <a:sym typeface="Arial"/>
              </a:rPr>
              <a:t>1</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8" name="Google Shape;428;p62"/>
          <p:cNvSpPr/>
          <p:nvPr/>
        </p:nvSpPr>
        <p:spPr>
          <a:xfrm>
            <a:off x="189925" y="3749469"/>
            <a:ext cx="433388" cy="431800"/>
          </a:xfrm>
          <a:prstGeom prst="ellipse">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000000"/>
                </a:solidFill>
                <a:effectLst/>
                <a:uLnTx/>
                <a:uFillTx/>
                <a:latin typeface="Arial"/>
                <a:ea typeface="Arial"/>
                <a:cs typeface="Arial"/>
                <a:sym typeface="Arial"/>
              </a:rPr>
              <a:t>3</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9" name="Google Shape;429;p62"/>
          <p:cNvSpPr/>
          <p:nvPr/>
        </p:nvSpPr>
        <p:spPr>
          <a:xfrm>
            <a:off x="7808639" y="855564"/>
            <a:ext cx="431800" cy="431800"/>
          </a:xfrm>
          <a:prstGeom prst="ellipse">
            <a:avLst/>
          </a:prstGeom>
          <a:solidFill>
            <a:schemeClr val="accent1"/>
          </a:solid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000000"/>
                </a:solidFill>
                <a:effectLst/>
                <a:uLnTx/>
                <a:uFillTx/>
                <a:latin typeface="Arial"/>
                <a:ea typeface="Arial"/>
                <a:cs typeface="Arial"/>
                <a:sym typeface="Arial"/>
              </a:rPr>
              <a:t>2</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30" name="Google Shape;430;p62"/>
          <p:cNvSpPr/>
          <p:nvPr/>
        </p:nvSpPr>
        <p:spPr>
          <a:xfrm>
            <a:off x="7662356" y="3890963"/>
            <a:ext cx="431800" cy="431800"/>
          </a:xfrm>
          <a:prstGeom prst="ellipse">
            <a:avLst/>
          </a:prstGeom>
          <a:solidFill>
            <a:schemeClr val="accen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400" b="1" i="0" u="none" strike="noStrike" kern="0" cap="none" spc="0" normalizeH="0" baseline="0" noProof="0" dirty="0">
                <a:ln>
                  <a:noFill/>
                </a:ln>
                <a:solidFill>
                  <a:srgbClr val="000000"/>
                </a:solidFill>
                <a:effectLst/>
                <a:uLnTx/>
                <a:uFillTx/>
                <a:latin typeface="Arial"/>
                <a:ea typeface="Arial"/>
                <a:cs typeface="Arial"/>
                <a:sym typeface="Arial"/>
              </a:rPr>
              <a:t>4</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Dikdörtgen 1"/>
          <p:cNvSpPr/>
          <p:nvPr/>
        </p:nvSpPr>
        <p:spPr>
          <a:xfrm>
            <a:off x="8103253" y="3845238"/>
            <a:ext cx="3205374" cy="2823850"/>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Tx/>
              <a:buNone/>
              <a:tabLst/>
              <a:defRPr/>
            </a:pPr>
            <a:r>
              <a:rPr kumimoji="0" lang="tr-TR" sz="2000" b="1"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Davranışsal Tepkiler</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Yumruklarımızı sıkmak</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İleri geri yürümek</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Kapıyı çarpmak</a:t>
            </a: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Alkol ve ilaç kullanımı</a:t>
            </a: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Yeme Bozuklukları</a:t>
            </a: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İntihar</a:t>
            </a:r>
          </a:p>
          <a:p>
            <a:pPr marL="342900" marR="0" lvl="0" indent="-342900" algn="l" defTabSz="914400" rtl="0" eaLnBrk="1" fontAlgn="auto" latinLnBrk="0" hangingPunct="1">
              <a:lnSpc>
                <a:spcPct val="100000"/>
              </a:lnSpc>
              <a:spcBef>
                <a:spcPts val="320"/>
              </a:spcBef>
              <a:spcAft>
                <a:spcPts val="0"/>
              </a:spcAft>
              <a:buClr>
                <a:srgbClr val="000000"/>
              </a:buClr>
              <a:buSzTx/>
              <a:buFontTx/>
              <a:buNone/>
              <a:tabLst/>
              <a:defRPr/>
            </a:pPr>
            <a:r>
              <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Bookman Old Style"/>
                <a:cs typeface="Times New Roman" panose="02020603050405020304" pitchFamily="18" charset="0"/>
                <a:sym typeface="Bookman Old Style"/>
              </a:rPr>
              <a:t>Sesimizi yükseltmek gibi... </a:t>
            </a:r>
            <a:endParaRPr kumimoji="0" lang="tr-TR"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86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anim calcmode="lin" valueType="num">
                                      <p:cBhvr additive="base">
                                        <p:cTn id="7" dur="500" fill="hold"/>
                                        <p:tgtEl>
                                          <p:spTgt spid="4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3">
                                            <p:txEl>
                                              <p:pRg st="1" end="1"/>
                                            </p:txEl>
                                          </p:spTgt>
                                        </p:tgtEl>
                                        <p:attrNameLst>
                                          <p:attrName>style.visibility</p:attrName>
                                        </p:attrNameLst>
                                      </p:cBhvr>
                                      <p:to>
                                        <p:strVal val="visible"/>
                                      </p:to>
                                    </p:set>
                                    <p:anim calcmode="lin" valueType="num">
                                      <p:cBhvr additive="base">
                                        <p:cTn id="11" dur="500" fill="hold"/>
                                        <p:tgtEl>
                                          <p:spTgt spid="4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3">
                                            <p:txEl>
                                              <p:pRg st="2" end="2"/>
                                            </p:txEl>
                                          </p:spTgt>
                                        </p:tgtEl>
                                        <p:attrNameLst>
                                          <p:attrName>style.visibility</p:attrName>
                                        </p:attrNameLst>
                                      </p:cBhvr>
                                      <p:to>
                                        <p:strVal val="visible"/>
                                      </p:to>
                                    </p:set>
                                    <p:anim calcmode="lin" valueType="num">
                                      <p:cBhvr additive="base">
                                        <p:cTn id="15" dur="500" fill="hold"/>
                                        <p:tgtEl>
                                          <p:spTgt spid="42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24">
                                            <p:txEl>
                                              <p:pRg st="0" end="0"/>
                                            </p:txEl>
                                          </p:spTgt>
                                        </p:tgtEl>
                                        <p:attrNameLst>
                                          <p:attrName>style.visibility</p:attrName>
                                        </p:attrNameLst>
                                      </p:cBhvr>
                                      <p:to>
                                        <p:strVal val="visible"/>
                                      </p:to>
                                    </p:set>
                                    <p:anim calcmode="lin" valueType="num">
                                      <p:cBhvr additive="base">
                                        <p:cTn id="21" dur="500" fill="hold"/>
                                        <p:tgtEl>
                                          <p:spTgt spid="42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2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24">
                                            <p:txEl>
                                              <p:pRg st="1" end="1"/>
                                            </p:txEl>
                                          </p:spTgt>
                                        </p:tgtEl>
                                        <p:attrNameLst>
                                          <p:attrName>style.visibility</p:attrName>
                                        </p:attrNameLst>
                                      </p:cBhvr>
                                      <p:to>
                                        <p:strVal val="visible"/>
                                      </p:to>
                                    </p:set>
                                    <p:anim calcmode="lin" valueType="num">
                                      <p:cBhvr additive="base">
                                        <p:cTn id="25" dur="500" fill="hold"/>
                                        <p:tgtEl>
                                          <p:spTgt spid="4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6">
                                            <p:txEl>
                                              <p:pRg st="0" end="0"/>
                                            </p:txEl>
                                          </p:spTgt>
                                        </p:tgtEl>
                                        <p:attrNameLst>
                                          <p:attrName>style.visibility</p:attrName>
                                        </p:attrNameLst>
                                      </p:cBhvr>
                                      <p:to>
                                        <p:strVal val="visible"/>
                                      </p:to>
                                    </p:set>
                                    <p:anim calcmode="lin" valueType="num">
                                      <p:cBhvr additive="base">
                                        <p:cTn id="31" dur="500" fill="hold"/>
                                        <p:tgtEl>
                                          <p:spTgt spid="42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26">
                                            <p:txEl>
                                              <p:pRg st="1" end="1"/>
                                            </p:txEl>
                                          </p:spTgt>
                                        </p:tgtEl>
                                        <p:attrNameLst>
                                          <p:attrName>style.visibility</p:attrName>
                                        </p:attrNameLst>
                                      </p:cBhvr>
                                      <p:to>
                                        <p:strVal val="visible"/>
                                      </p:to>
                                    </p:set>
                                    <p:anim calcmode="lin" valueType="num">
                                      <p:cBhvr additive="base">
                                        <p:cTn id="35" dur="500" fill="hold"/>
                                        <p:tgtEl>
                                          <p:spTgt spid="42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2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26">
                                            <p:txEl>
                                              <p:pRg st="2" end="2"/>
                                            </p:txEl>
                                          </p:spTgt>
                                        </p:tgtEl>
                                        <p:attrNameLst>
                                          <p:attrName>style.visibility</p:attrName>
                                        </p:attrNameLst>
                                      </p:cBhvr>
                                      <p:to>
                                        <p:strVal val="visible"/>
                                      </p:to>
                                    </p:set>
                                    <p:anim calcmode="lin" valueType="num">
                                      <p:cBhvr additive="base">
                                        <p:cTn id="39" dur="500" fill="hold"/>
                                        <p:tgtEl>
                                          <p:spTgt spid="42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26">
                                            <p:txEl>
                                              <p:pRg st="3" end="3"/>
                                            </p:txEl>
                                          </p:spTgt>
                                        </p:tgtEl>
                                        <p:attrNameLst>
                                          <p:attrName>style.visibility</p:attrName>
                                        </p:attrNameLst>
                                      </p:cBhvr>
                                      <p:to>
                                        <p:strVal val="visible"/>
                                      </p:to>
                                    </p:set>
                                    <p:anim calcmode="lin" valueType="num">
                                      <p:cBhvr additive="base">
                                        <p:cTn id="43" dur="500" fill="hold"/>
                                        <p:tgtEl>
                                          <p:spTgt spid="42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2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26">
                                            <p:txEl>
                                              <p:pRg st="4" end="4"/>
                                            </p:txEl>
                                          </p:spTgt>
                                        </p:tgtEl>
                                        <p:attrNameLst>
                                          <p:attrName>style.visibility</p:attrName>
                                        </p:attrNameLst>
                                      </p:cBhvr>
                                      <p:to>
                                        <p:strVal val="visible"/>
                                      </p:to>
                                    </p:set>
                                    <p:anim calcmode="lin" valueType="num">
                                      <p:cBhvr additive="base">
                                        <p:cTn id="47" dur="500" fill="hold"/>
                                        <p:tgtEl>
                                          <p:spTgt spid="42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2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26">
                                            <p:txEl>
                                              <p:pRg st="5" end="5"/>
                                            </p:txEl>
                                          </p:spTgt>
                                        </p:tgtEl>
                                        <p:attrNameLst>
                                          <p:attrName>style.visibility</p:attrName>
                                        </p:attrNameLst>
                                      </p:cBhvr>
                                      <p:to>
                                        <p:strVal val="visible"/>
                                      </p:to>
                                    </p:set>
                                    <p:anim calcmode="lin" valueType="num">
                                      <p:cBhvr additive="base">
                                        <p:cTn id="51" dur="500" fill="hold"/>
                                        <p:tgtEl>
                                          <p:spTgt spid="42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6">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26">
                                            <p:txEl>
                                              <p:pRg st="6" end="6"/>
                                            </p:txEl>
                                          </p:spTgt>
                                        </p:tgtEl>
                                        <p:attrNameLst>
                                          <p:attrName>style.visibility</p:attrName>
                                        </p:attrNameLst>
                                      </p:cBhvr>
                                      <p:to>
                                        <p:strVal val="visible"/>
                                      </p:to>
                                    </p:set>
                                    <p:anim calcmode="lin" valueType="num">
                                      <p:cBhvr additive="base">
                                        <p:cTn id="55" dur="500" fill="hold"/>
                                        <p:tgtEl>
                                          <p:spTgt spid="42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26">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26">
                                            <p:txEl>
                                              <p:pRg st="7" end="7"/>
                                            </p:txEl>
                                          </p:spTgt>
                                        </p:tgtEl>
                                        <p:attrNameLst>
                                          <p:attrName>style.visibility</p:attrName>
                                        </p:attrNameLst>
                                      </p:cBhvr>
                                      <p:to>
                                        <p:strVal val="visible"/>
                                      </p:to>
                                    </p:set>
                                    <p:anim calcmode="lin" valueType="num">
                                      <p:cBhvr additive="base">
                                        <p:cTn id="59" dur="500" fill="hold"/>
                                        <p:tgtEl>
                                          <p:spTgt spid="42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0" end="0"/>
                                            </p:txEl>
                                          </p:spTgt>
                                        </p:tgtEl>
                                        <p:attrNameLst>
                                          <p:attrName>style.visibility</p:attrName>
                                        </p:attrNameLst>
                                      </p:cBhvr>
                                      <p:to>
                                        <p:strVal val="visible"/>
                                      </p:to>
                                    </p:set>
                                    <p:anim calcmode="lin" valueType="num">
                                      <p:cBhvr additive="base">
                                        <p:cTn id="6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 end="1"/>
                                            </p:txEl>
                                          </p:spTgt>
                                        </p:tgtEl>
                                        <p:attrNameLst>
                                          <p:attrName>style.visibility</p:attrName>
                                        </p:attrNameLst>
                                      </p:cBhvr>
                                      <p:to>
                                        <p:strVal val="visible"/>
                                      </p:to>
                                    </p:set>
                                    <p:anim calcmode="lin" valueType="num">
                                      <p:cBhvr additive="base">
                                        <p:cTn id="6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2" end="2"/>
                                            </p:txEl>
                                          </p:spTgt>
                                        </p:tgtEl>
                                        <p:attrNameLst>
                                          <p:attrName>style.visibility</p:attrName>
                                        </p:attrNameLst>
                                      </p:cBhvr>
                                      <p:to>
                                        <p:strVal val="visible"/>
                                      </p:to>
                                    </p:set>
                                    <p:anim calcmode="lin" valueType="num">
                                      <p:cBhvr additive="base">
                                        <p:cTn id="7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 calcmode="lin" valueType="num">
                                      <p:cBhvr additive="base">
                                        <p:cTn id="7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 calcmode="lin" valueType="num">
                                      <p:cBhvr additive="base">
                                        <p:cTn id="8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
                                            <p:txEl>
                                              <p:pRg st="5" end="5"/>
                                            </p:txEl>
                                          </p:spTgt>
                                        </p:tgtEl>
                                        <p:attrNameLst>
                                          <p:attrName>style.visibility</p:attrName>
                                        </p:attrNameLst>
                                      </p:cBhvr>
                                      <p:to>
                                        <p:strVal val="visible"/>
                                      </p:to>
                                    </p:set>
                                    <p:anim calcmode="lin" valueType="num">
                                      <p:cBhvr additive="base">
                                        <p:cTn id="8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
                                            <p:txEl>
                                              <p:pRg st="6" end="6"/>
                                            </p:txEl>
                                          </p:spTgt>
                                        </p:tgtEl>
                                        <p:attrNameLst>
                                          <p:attrName>style.visibility</p:attrName>
                                        </p:attrNameLst>
                                      </p:cBhvr>
                                      <p:to>
                                        <p:strVal val="visible"/>
                                      </p:to>
                                    </p:set>
                                    <p:anim calcmode="lin" valueType="num">
                                      <p:cBhvr additive="base">
                                        <p:cTn id="8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
                                            <p:txEl>
                                              <p:pRg st="7" end="7"/>
                                            </p:txEl>
                                          </p:spTgt>
                                        </p:tgtEl>
                                        <p:attrNameLst>
                                          <p:attrName>style.visibility</p:attrName>
                                        </p:attrNameLst>
                                      </p:cBhvr>
                                      <p:to>
                                        <p:strVal val="visible"/>
                                      </p:to>
                                    </p:set>
                                    <p:anim calcmode="lin" valueType="num">
                                      <p:cBhvr additive="base">
                                        <p:cTn id="9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1800"/>
              <a:buNone/>
            </a:pPr>
            <a:r>
              <a:rPr lang="tr-TR" sz="4800" dirty="0">
                <a:latin typeface="Times New Roman" panose="02020603050405020304" pitchFamily="18" charset="0"/>
                <a:cs typeface="Times New Roman" panose="02020603050405020304" pitchFamily="18" charset="0"/>
              </a:rPr>
              <a:t>Olumlu Yönleri</a:t>
            </a:r>
            <a:endParaRPr sz="4800" dirty="0">
              <a:latin typeface="Times New Roman" panose="02020603050405020304" pitchFamily="18" charset="0"/>
              <a:cs typeface="Times New Roman" panose="02020603050405020304" pitchFamily="18" charset="0"/>
            </a:endParaRPr>
          </a:p>
        </p:txBody>
      </p:sp>
      <p:sp>
        <p:nvSpPr>
          <p:cNvPr id="478" name="Google Shape;478;p6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tr-TR" sz="2800" dirty="0">
                <a:latin typeface="Times New Roman" panose="02020603050405020304" pitchFamily="18" charset="0"/>
                <a:cs typeface="Times New Roman" panose="02020603050405020304" pitchFamily="18" charset="0"/>
              </a:rPr>
              <a:t>Öfke, dikkatimizi ve odaklanmamızı arttırır.</a:t>
            </a:r>
            <a:endParaRPr sz="28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800" dirty="0">
                <a:latin typeface="Times New Roman" panose="02020603050405020304" pitchFamily="18" charset="0"/>
                <a:cs typeface="Times New Roman" panose="02020603050405020304" pitchFamily="18" charset="0"/>
              </a:rPr>
              <a:t>Eğer amacımız kendimizi veya bir sevdiğimizi ya da yardıma muhtaç birini zor bir durumdan kurtarmak ya da korumaksa; öfke güç ve inanç sağlar. </a:t>
            </a:r>
            <a:endParaRPr sz="2800" dirty="0">
              <a:latin typeface="Times New Roman" panose="02020603050405020304" pitchFamily="18" charset="0"/>
              <a:cs typeface="Times New Roman" panose="02020603050405020304" pitchFamily="18" charset="0"/>
            </a:endParaRPr>
          </a:p>
          <a:p>
            <a:pPr marL="457200" lvl="0" indent="-320040" algn="l" rtl="0">
              <a:lnSpc>
                <a:spcPct val="100000"/>
              </a:lnSpc>
              <a:spcBef>
                <a:spcPts val="1000"/>
              </a:spcBef>
              <a:spcAft>
                <a:spcPts val="0"/>
              </a:spcAft>
              <a:buSzPts val="1440"/>
              <a:buChar char="►"/>
            </a:pPr>
            <a:r>
              <a:rPr lang="tr-TR" sz="2800" dirty="0">
                <a:latin typeface="Times New Roman" panose="02020603050405020304" pitchFamily="18" charset="0"/>
                <a:cs typeface="Times New Roman" panose="02020603050405020304" pitchFamily="18" charset="0"/>
              </a:rPr>
              <a:t>Bu şekilde kullanılan öfke yapıcıdır ve olumlu amaçlar için destek sağlar. </a:t>
            </a:r>
            <a:endParaRPr sz="2800" dirty="0">
              <a:latin typeface="Times New Roman" panose="02020603050405020304" pitchFamily="18" charset="0"/>
              <a:cs typeface="Times New Roman" panose="02020603050405020304" pitchFamily="18" charset="0"/>
            </a:endParaRPr>
          </a:p>
          <a:p>
            <a:pPr marL="457200" lvl="0" indent="-228600" algn="l" rtl="0">
              <a:lnSpc>
                <a:spcPct val="100000"/>
              </a:lnSpc>
              <a:spcBef>
                <a:spcPts val="1000"/>
              </a:spcBef>
              <a:spcAft>
                <a:spcPts val="0"/>
              </a:spcAft>
              <a:buSzPts val="1440"/>
              <a:buNone/>
            </a:pP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02530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3083</Words>
  <Application>Microsoft Office PowerPoint</Application>
  <PresentationFormat>Özel</PresentationFormat>
  <Paragraphs>289</Paragraphs>
  <Slides>32</Slides>
  <Notes>28</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Office Teması</vt:lpstr>
      <vt:lpstr>PowerPoint Sunusu</vt:lpstr>
      <vt:lpstr>Sunum planı</vt:lpstr>
      <vt:lpstr>ÖFKE KONTROLÜ</vt:lpstr>
      <vt:lpstr>ÖFKE NEYE BENZER?</vt:lpstr>
      <vt:lpstr>Öfkelenin kaynağı nedir?</vt:lpstr>
      <vt:lpstr>Öfkelenmeye Neden Olan Çevresel (Dışsal) Faktörler </vt:lpstr>
      <vt:lpstr>Psikolojik (İçsel) Nedenler</vt:lpstr>
      <vt:lpstr>Öfkenin 4 ipucu</vt:lpstr>
      <vt:lpstr>Olumlu Yönleri</vt:lpstr>
      <vt:lpstr>Olumsuz Yönleri</vt:lpstr>
      <vt:lpstr>Öfkenizi Olumlu Ya Da Olumsuza Çevirmek Sizin Elinizde</vt:lpstr>
      <vt:lpstr>Öfkenizi Olumlu Ya Da Olumsuza Çevirmek Sizin Elinizde</vt:lpstr>
      <vt:lpstr>Öfkenizi Olumlu Ya Da Olumsuza Çevirmek Sizin Elinizde</vt:lpstr>
      <vt:lpstr>Öfkenizi Olumlu Ya Da Olumsuza Çevirmek Sizin Elinizde</vt:lpstr>
      <vt:lpstr>PowerPoint Sunusu</vt:lpstr>
      <vt:lpstr>Öfke normal bir duygudur</vt:lpstr>
      <vt:lpstr>Öfke Kontrolü Nedir?</vt:lpstr>
      <vt:lpstr>ÖFKEYLE NASIL BAŞA ÇIKIYORSUNUZ?</vt:lpstr>
      <vt:lpstr>Problemi kabul etmek </vt:lpstr>
      <vt:lpstr>Yağmur yağdığında…</vt:lpstr>
      <vt:lpstr>Ama…</vt:lpstr>
      <vt:lpstr>Yaşamsal kabullenme için iç konuşma örnekleri</vt:lpstr>
      <vt:lpstr>Unutmayın</vt:lpstr>
      <vt:lpstr>Stresle Başa Çıkma Yöntemleri </vt:lpstr>
      <vt:lpstr>STRES NEDİR?</vt:lpstr>
      <vt:lpstr>Bireysel Başa Çıkma Yöntemleri</vt:lpstr>
      <vt:lpstr>NEFES TEKNİKLERİ</vt:lpstr>
      <vt:lpstr>Diyafram, solunumun esas kasıdır. </vt:lpstr>
      <vt:lpstr> Doğru nefesin standartları nelerdir</vt:lpstr>
      <vt:lpstr>PowerPoint Sunusu</vt:lpstr>
      <vt:lpstr>Nefesle iyileşme çalışmalarının başlangıcında;</vt:lpstr>
      <vt:lpstr>DÜZENLİ BİR UYKU İÇİN 4-7-8 TEKNİĞİ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Bozpınar</dc:creator>
  <cp:lastModifiedBy>Bünyamin</cp:lastModifiedBy>
  <cp:revision>13</cp:revision>
  <dcterms:created xsi:type="dcterms:W3CDTF">2023-01-05T08:34:11Z</dcterms:created>
  <dcterms:modified xsi:type="dcterms:W3CDTF">2023-01-06T08:45:40Z</dcterms:modified>
</cp:coreProperties>
</file>